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30600650" cy="21599525"/>
  <p:notesSz cx="6858000" cy="9144000"/>
  <p:defaultTextStyle>
    <a:defPPr>
      <a:defRPr lang="es-ES"/>
    </a:defPPr>
    <a:lvl1pPr marL="0" algn="l" defTabSz="2505547" rtl="0" eaLnBrk="1" latinLnBrk="0" hangingPunct="1">
      <a:defRPr sz="4932" kern="1200">
        <a:solidFill>
          <a:schemeClr val="tx1"/>
        </a:solidFill>
        <a:latin typeface="+mn-lt"/>
        <a:ea typeface="+mn-ea"/>
        <a:cs typeface="+mn-cs"/>
      </a:defRPr>
    </a:lvl1pPr>
    <a:lvl2pPr marL="1252774" algn="l" defTabSz="2505547" rtl="0" eaLnBrk="1" latinLnBrk="0" hangingPunct="1">
      <a:defRPr sz="4932" kern="1200">
        <a:solidFill>
          <a:schemeClr val="tx1"/>
        </a:solidFill>
        <a:latin typeface="+mn-lt"/>
        <a:ea typeface="+mn-ea"/>
        <a:cs typeface="+mn-cs"/>
      </a:defRPr>
    </a:lvl2pPr>
    <a:lvl3pPr marL="2505547" algn="l" defTabSz="2505547" rtl="0" eaLnBrk="1" latinLnBrk="0" hangingPunct="1">
      <a:defRPr sz="4932" kern="1200">
        <a:solidFill>
          <a:schemeClr val="tx1"/>
        </a:solidFill>
        <a:latin typeface="+mn-lt"/>
        <a:ea typeface="+mn-ea"/>
        <a:cs typeface="+mn-cs"/>
      </a:defRPr>
    </a:lvl3pPr>
    <a:lvl4pPr marL="3758321" algn="l" defTabSz="2505547" rtl="0" eaLnBrk="1" latinLnBrk="0" hangingPunct="1">
      <a:defRPr sz="4932" kern="1200">
        <a:solidFill>
          <a:schemeClr val="tx1"/>
        </a:solidFill>
        <a:latin typeface="+mn-lt"/>
        <a:ea typeface="+mn-ea"/>
        <a:cs typeface="+mn-cs"/>
      </a:defRPr>
    </a:lvl4pPr>
    <a:lvl5pPr marL="5011095" algn="l" defTabSz="2505547" rtl="0" eaLnBrk="1" latinLnBrk="0" hangingPunct="1">
      <a:defRPr sz="4932" kern="1200">
        <a:solidFill>
          <a:schemeClr val="tx1"/>
        </a:solidFill>
        <a:latin typeface="+mn-lt"/>
        <a:ea typeface="+mn-ea"/>
        <a:cs typeface="+mn-cs"/>
      </a:defRPr>
    </a:lvl5pPr>
    <a:lvl6pPr marL="6263869" algn="l" defTabSz="2505547" rtl="0" eaLnBrk="1" latinLnBrk="0" hangingPunct="1">
      <a:defRPr sz="4932" kern="1200">
        <a:solidFill>
          <a:schemeClr val="tx1"/>
        </a:solidFill>
        <a:latin typeface="+mn-lt"/>
        <a:ea typeface="+mn-ea"/>
        <a:cs typeface="+mn-cs"/>
      </a:defRPr>
    </a:lvl6pPr>
    <a:lvl7pPr marL="7516642" algn="l" defTabSz="2505547" rtl="0" eaLnBrk="1" latinLnBrk="0" hangingPunct="1">
      <a:defRPr sz="4932" kern="1200">
        <a:solidFill>
          <a:schemeClr val="tx1"/>
        </a:solidFill>
        <a:latin typeface="+mn-lt"/>
        <a:ea typeface="+mn-ea"/>
        <a:cs typeface="+mn-cs"/>
      </a:defRPr>
    </a:lvl7pPr>
    <a:lvl8pPr marL="8769416" algn="l" defTabSz="2505547" rtl="0" eaLnBrk="1" latinLnBrk="0" hangingPunct="1">
      <a:defRPr sz="4932" kern="1200">
        <a:solidFill>
          <a:schemeClr val="tx1"/>
        </a:solidFill>
        <a:latin typeface="+mn-lt"/>
        <a:ea typeface="+mn-ea"/>
        <a:cs typeface="+mn-cs"/>
      </a:defRPr>
    </a:lvl8pPr>
    <a:lvl9pPr marL="10022190" algn="l" defTabSz="2505547" rtl="0" eaLnBrk="1" latinLnBrk="0" hangingPunct="1">
      <a:defRPr sz="49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3" userDrawn="1">
          <p15:clr>
            <a:srgbClr val="A4A3A4"/>
          </p15:clr>
        </p15:guide>
        <p15:guide id="2" pos="96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CCDA"/>
    <a:srgbClr val="A76281"/>
    <a:srgbClr val="C5DCE9"/>
    <a:srgbClr val="71B2D1"/>
    <a:srgbClr val="E8CAC4"/>
    <a:srgbClr val="AF212E"/>
    <a:srgbClr val="E85222"/>
    <a:srgbClr val="FCD7B8"/>
    <a:srgbClr val="C2DCA6"/>
    <a:srgbClr val="708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65EE64-6A16-4AF9-832B-23C71068E3CD}" v="2" dt="2025-08-21T12:58:22.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34" d="100"/>
          <a:sy n="34" d="100"/>
        </p:scale>
        <p:origin x="642" y="132"/>
      </p:cViewPr>
      <p:guideLst>
        <p:guide orient="horz" pos="6803"/>
        <p:guide pos="96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uardo Calistro" userId="3faffd61-3609-4a28-9aee-327a44c6ec30" providerId="ADAL" clId="{7465EE64-6A16-4AF9-832B-23C71068E3CD}"/>
    <pc:docChg chg="addSld modSld">
      <pc:chgData name="Eduardo Calistro" userId="3faffd61-3609-4a28-9aee-327a44c6ec30" providerId="ADAL" clId="{7465EE64-6A16-4AF9-832B-23C71068E3CD}" dt="2025-08-21T12:58:52.535" v="7" actId="1076"/>
      <pc:docMkLst>
        <pc:docMk/>
      </pc:docMkLst>
      <pc:sldChg chg="addSp modSp new mod">
        <pc:chgData name="Eduardo Calistro" userId="3faffd61-3609-4a28-9aee-327a44c6ec30" providerId="ADAL" clId="{7465EE64-6A16-4AF9-832B-23C71068E3CD}" dt="2025-08-21T12:58:52.535" v="7" actId="1076"/>
        <pc:sldMkLst>
          <pc:docMk/>
          <pc:sldMk cId="18415001" sldId="257"/>
        </pc:sldMkLst>
        <pc:picChg chg="add mod">
          <ac:chgData name="Eduardo Calistro" userId="3faffd61-3609-4a28-9aee-327a44c6ec30" providerId="ADAL" clId="{7465EE64-6A16-4AF9-832B-23C71068E3CD}" dt="2025-08-21T12:58:13.239" v="3" actId="1076"/>
          <ac:picMkLst>
            <pc:docMk/>
            <pc:sldMk cId="18415001" sldId="257"/>
            <ac:picMk id="4" creationId="{2EAEB87F-ABDE-9D3A-2B70-45E8B2E34FA0}"/>
          </ac:picMkLst>
        </pc:picChg>
        <pc:picChg chg="add mod">
          <ac:chgData name="Eduardo Calistro" userId="3faffd61-3609-4a28-9aee-327a44c6ec30" providerId="ADAL" clId="{7465EE64-6A16-4AF9-832B-23C71068E3CD}" dt="2025-08-21T12:58:52.535" v="7" actId="1076"/>
          <ac:picMkLst>
            <pc:docMk/>
            <pc:sldMk cId="18415001" sldId="257"/>
            <ac:picMk id="5" creationId="{4D7C54C0-6ABA-DD29-8668-3408A7015C12}"/>
          </ac:picMkLst>
        </pc:picChg>
      </pc:sldChg>
    </pc:docChg>
  </pc:docChgLst>
  <pc:docChgLst>
    <pc:chgData name="Eduardo Calistro" userId="3faffd61-3609-4a28-9aee-327a44c6ec30" providerId="ADAL" clId="{E3A630B3-A94F-44E1-B208-2F0209C32F3B}"/>
    <pc:docChg chg="undo custSel modSld">
      <pc:chgData name="Eduardo Calistro" userId="3faffd61-3609-4a28-9aee-327a44c6ec30" providerId="ADAL" clId="{E3A630B3-A94F-44E1-B208-2F0209C32F3B}" dt="2024-08-22T16:44:17.906" v="3565" actId="1038"/>
      <pc:docMkLst>
        <pc:docMk/>
      </pc:docMkLst>
      <pc:sldChg chg="addSp delSp modSp mod">
        <pc:chgData name="Eduardo Calistro" userId="3faffd61-3609-4a28-9aee-327a44c6ec30" providerId="ADAL" clId="{E3A630B3-A94F-44E1-B208-2F0209C32F3B}" dt="2024-08-22T16:44:17.906" v="3565" actId="1038"/>
        <pc:sldMkLst>
          <pc:docMk/>
          <pc:sldMk cId="3223777074" sldId="2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niaonline-my.sharepoint.com/personal/ecalistro_inia_org_uy/Documents/AAPA%202024/Festuca%20IGP5%20AA%20ricard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76044975258172"/>
          <c:y val="6.0857538035961271E-2"/>
          <c:w val="0.79815915712033592"/>
          <c:h val="0.73425858353071716"/>
        </c:manualLayout>
      </c:layout>
      <c:barChart>
        <c:barDir val="col"/>
        <c:grouping val="clustered"/>
        <c:varyColors val="0"/>
        <c:ser>
          <c:idx val="2"/>
          <c:order val="0"/>
          <c:tx>
            <c:v>A</c:v>
          </c:tx>
          <c:spPr>
            <a:solidFill>
              <a:srgbClr val="FFC000"/>
            </a:solidFill>
            <a:ln>
              <a:noFill/>
            </a:ln>
            <a:effectLst/>
          </c:spPr>
          <c:invertIfNegative val="0"/>
          <c:dLbls>
            <c:dLbl>
              <c:idx val="0"/>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304-4501-8E5E-5277A819BA20}"/>
                </c:ext>
              </c:extLst>
            </c:dLbl>
            <c:dLbl>
              <c:idx val="1"/>
              <c:tx>
                <c:rich>
                  <a:bodyPr rot="0" spcFirstLastPara="1" vertOverflow="ellipsis" vert="horz" wrap="square" lIns="38100" tIns="19050" rIns="38100" bIns="19050" anchor="ctr" anchorCtr="1">
                    <a:spAutoFit/>
                  </a:bodyPr>
                  <a:lstStyle/>
                  <a:p>
                    <a:pPr>
                      <a:defRPr sz="2200" b="0" i="0" u="sng" strike="noStrike" kern="1200" baseline="0">
                        <a:solidFill>
                          <a:schemeClr val="tx1">
                            <a:lumMod val="75000"/>
                            <a:lumOff val="25000"/>
                          </a:schemeClr>
                        </a:solidFill>
                        <a:latin typeface="+mn-lt"/>
                        <a:ea typeface="+mn-ea"/>
                        <a:cs typeface="+mn-cs"/>
                      </a:defRPr>
                    </a:pPr>
                    <a:r>
                      <a:rPr lang="en-US" sz="2200" u="sng"/>
                      <a:t>a</a:t>
                    </a:r>
                  </a:p>
                </c:rich>
              </c:tx>
              <c:spPr>
                <a:noFill/>
                <a:ln>
                  <a:noFill/>
                </a:ln>
                <a:effectLst/>
              </c:spPr>
              <c:txPr>
                <a:bodyPr rot="0" spcFirstLastPara="1" vertOverflow="ellipsis" vert="horz" wrap="square" lIns="38100" tIns="19050" rIns="38100" bIns="19050" anchor="ctr" anchorCtr="1">
                  <a:spAutoFit/>
                </a:bodyPr>
                <a:lstStyle/>
                <a:p>
                  <a:pPr>
                    <a:defRPr sz="2200" b="0" i="0" u="sng" strike="noStrike" kern="1200" baseline="0">
                      <a:solidFill>
                        <a:schemeClr val="tx1">
                          <a:lumMod val="75000"/>
                          <a:lumOff val="25000"/>
                        </a:schemeClr>
                      </a:solidFill>
                      <a:latin typeface="+mn-lt"/>
                      <a:ea typeface="+mn-ea"/>
                      <a:cs typeface="+mn-cs"/>
                    </a:defRPr>
                  </a:pPr>
                  <a:endParaRPr lang="es-UY"/>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304-4501-8E5E-5277A819BA20}"/>
                </c:ext>
              </c:extLst>
            </c:dLbl>
            <c:dLbl>
              <c:idx val="2"/>
              <c:tx>
                <c:rich>
                  <a:bodyPr/>
                  <a:lstStyle/>
                  <a:p>
                    <a:r>
                      <a:rPr lang="en-US"/>
                      <a:t>AB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304-4501-8E5E-5277A819BA20}"/>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mn-lt"/>
                    <a:ea typeface="+mn-ea"/>
                    <a:cs typeface="+mn-cs"/>
                  </a:defRPr>
                </a:pPr>
                <a:endParaRPr lang="es-UY"/>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'Resumen nuevo'!$B$30:$B$32</c:f>
              <c:strCache>
                <c:ptCount val="3"/>
                <c:pt idx="0">
                  <c:v>Festuca</c:v>
                </c:pt>
                <c:pt idx="1">
                  <c:v>Alfalfa</c:v>
                </c:pt>
                <c:pt idx="2">
                  <c:v>Fest.+Alfalfa</c:v>
                </c:pt>
              </c:strCache>
            </c:strRef>
          </c:cat>
          <c:val>
            <c:numRef>
              <c:f>'Resumen nuevo'!$F$29:$H$29</c:f>
              <c:numCache>
                <c:formatCode>0</c:formatCode>
                <c:ptCount val="3"/>
                <c:pt idx="0">
                  <c:v>12703.684845658991</c:v>
                </c:pt>
                <c:pt idx="1">
                  <c:v>31614.256589797908</c:v>
                </c:pt>
                <c:pt idx="2">
                  <c:v>44317.941435456902</c:v>
                </c:pt>
              </c:numCache>
            </c:numRef>
          </c:val>
          <c:extLst>
            <c:ext xmlns:c16="http://schemas.microsoft.com/office/drawing/2014/chart" uri="{C3380CC4-5D6E-409C-BE32-E72D297353CC}">
              <c16:uniqueId val="{00000003-5304-4501-8E5E-5277A819BA20}"/>
            </c:ext>
          </c:extLst>
        </c:ser>
        <c:ser>
          <c:idx val="1"/>
          <c:order val="1"/>
          <c:tx>
            <c:v>B</c:v>
          </c:tx>
          <c:spPr>
            <a:solidFill>
              <a:schemeClr val="accent6">
                <a:lumMod val="50000"/>
              </a:schemeClr>
            </a:solidFill>
            <a:ln>
              <a:noFill/>
            </a:ln>
            <a:effectLst/>
          </c:spPr>
          <c:invertIfNegative val="0"/>
          <c:dLbls>
            <c:dLbl>
              <c:idx val="0"/>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304-4501-8E5E-5277A819BA20}"/>
                </c:ext>
              </c:extLst>
            </c:dLbl>
            <c:dLbl>
              <c:idx val="1"/>
              <c:tx>
                <c:rich>
                  <a:bodyPr/>
                  <a:lstStyle/>
                  <a:p>
                    <a:r>
                      <a:rPr lang="en-US" u="sng"/>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304-4501-8E5E-5277A819BA20}"/>
                </c:ext>
              </c:extLst>
            </c:dLbl>
            <c:dLbl>
              <c:idx val="2"/>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304-4501-8E5E-5277A819BA20}"/>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mn-lt"/>
                    <a:ea typeface="+mn-ea"/>
                    <a:cs typeface="+mn-cs"/>
                  </a:defRPr>
                </a:pPr>
                <a:endParaRPr lang="es-UY"/>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'Resumen nuevo'!$B$30:$B$32</c:f>
              <c:strCache>
                <c:ptCount val="3"/>
                <c:pt idx="0">
                  <c:v>Festuca</c:v>
                </c:pt>
                <c:pt idx="1">
                  <c:v>Alfalfa</c:v>
                </c:pt>
                <c:pt idx="2">
                  <c:v>Fest.+Alfalfa</c:v>
                </c:pt>
              </c:strCache>
            </c:strRef>
          </c:cat>
          <c:val>
            <c:numRef>
              <c:f>'Resumen nuevo'!$F$28:$H$28</c:f>
              <c:numCache>
                <c:formatCode>0</c:formatCode>
                <c:ptCount val="3"/>
                <c:pt idx="0">
                  <c:v>12692.909727478451</c:v>
                </c:pt>
                <c:pt idx="1">
                  <c:v>29738.162202508676</c:v>
                </c:pt>
                <c:pt idx="2">
                  <c:v>42431.071929987134</c:v>
                </c:pt>
              </c:numCache>
            </c:numRef>
          </c:val>
          <c:extLst>
            <c:ext xmlns:c16="http://schemas.microsoft.com/office/drawing/2014/chart" uri="{C3380CC4-5D6E-409C-BE32-E72D297353CC}">
              <c16:uniqueId val="{00000007-5304-4501-8E5E-5277A819BA20}"/>
            </c:ext>
          </c:extLst>
        </c:ser>
        <c:ser>
          <c:idx val="0"/>
          <c:order val="2"/>
          <c:tx>
            <c:v>C</c:v>
          </c:tx>
          <c:spPr>
            <a:solidFill>
              <a:srgbClr val="00B050"/>
            </a:solidFill>
            <a:ln>
              <a:noFill/>
            </a:ln>
            <a:effectLst/>
          </c:spPr>
          <c:invertIfNegative val="0"/>
          <c:dLbls>
            <c:dLbl>
              <c:idx val="0"/>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304-4501-8E5E-5277A819BA20}"/>
                </c:ext>
              </c:extLst>
            </c:dLbl>
            <c:dLbl>
              <c:idx val="1"/>
              <c:tx>
                <c:rich>
                  <a:bodyPr/>
                  <a:lstStyle/>
                  <a:p>
                    <a:r>
                      <a:rPr lang="en-US" u="sng"/>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304-4501-8E5E-5277A819BA20}"/>
                </c:ext>
              </c:extLst>
            </c:dLbl>
            <c:dLbl>
              <c:idx val="2"/>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304-4501-8E5E-5277A819BA20}"/>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mn-lt"/>
                    <a:ea typeface="+mn-ea"/>
                    <a:cs typeface="+mn-cs"/>
                  </a:defRPr>
                </a:pPr>
                <a:endParaRPr lang="es-UY"/>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'Resumen nuevo'!$B$30:$B$32</c:f>
              <c:strCache>
                <c:ptCount val="3"/>
                <c:pt idx="0">
                  <c:v>Festuca</c:v>
                </c:pt>
                <c:pt idx="1">
                  <c:v>Alfalfa</c:v>
                </c:pt>
                <c:pt idx="2">
                  <c:v>Fest.+Alfalfa</c:v>
                </c:pt>
              </c:strCache>
            </c:strRef>
          </c:cat>
          <c:val>
            <c:numRef>
              <c:f>'Resumen nuevo'!$F$27:$H$27</c:f>
              <c:numCache>
                <c:formatCode>0</c:formatCode>
                <c:ptCount val="3"/>
                <c:pt idx="0">
                  <c:v>15092.574384310623</c:v>
                </c:pt>
                <c:pt idx="1">
                  <c:v>31253.971665882433</c:v>
                </c:pt>
                <c:pt idx="2">
                  <c:v>46346.546050193043</c:v>
                </c:pt>
              </c:numCache>
            </c:numRef>
          </c:val>
          <c:extLst>
            <c:ext xmlns:c16="http://schemas.microsoft.com/office/drawing/2014/chart" uri="{C3380CC4-5D6E-409C-BE32-E72D297353CC}">
              <c16:uniqueId val="{0000000B-5304-4501-8E5E-5277A819BA20}"/>
            </c:ext>
          </c:extLst>
        </c:ser>
        <c:dLbls>
          <c:dLblPos val="outEnd"/>
          <c:showLegendKey val="0"/>
          <c:showVal val="1"/>
          <c:showCatName val="0"/>
          <c:showSerName val="0"/>
          <c:showPercent val="0"/>
          <c:showBubbleSize val="0"/>
        </c:dLbls>
        <c:gapWidth val="219"/>
        <c:overlap val="-27"/>
        <c:axId val="1284200815"/>
        <c:axId val="1284200335"/>
      </c:barChart>
      <c:catAx>
        <c:axId val="128420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s-UY"/>
          </a:p>
        </c:txPr>
        <c:crossAx val="1284200335"/>
        <c:crosses val="autoZero"/>
        <c:auto val="1"/>
        <c:lblAlgn val="ctr"/>
        <c:lblOffset val="100"/>
        <c:noMultiLvlLbl val="0"/>
      </c:catAx>
      <c:valAx>
        <c:axId val="1284200335"/>
        <c:scaling>
          <c:orientation val="minMax"/>
          <c:max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s-UY" sz="2400"/>
                  <a:t>Forraje</a:t>
                </a:r>
                <a:r>
                  <a:rPr lang="es-UY" sz="2400" baseline="0"/>
                  <a:t> ()kg MS/ha</a:t>
                </a:r>
                <a:r>
                  <a:rPr lang="es-UY" sz="2400" baseline="30000"/>
                  <a:t>-1</a:t>
                </a:r>
                <a:r>
                  <a:rPr lang="es-UY" sz="2400" baseline="0"/>
                  <a:t>)</a:t>
                </a:r>
                <a:endParaRPr lang="es-UY" sz="2400"/>
              </a:p>
            </c:rich>
          </c:tx>
          <c:layout>
            <c:manualLayout>
              <c:xMode val="edge"/>
              <c:yMode val="edge"/>
              <c:x val="2.9609152333806474E-3"/>
              <c:y val="0.12719747458527136"/>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UY"/>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UY"/>
          </a:p>
        </c:txPr>
        <c:crossAx val="1284200815"/>
        <c:crosses val="autoZero"/>
        <c:crossBetween val="between"/>
        <c:majorUnit val="10000"/>
      </c:valAx>
      <c:spPr>
        <a:noFill/>
        <a:ln>
          <a:noFill/>
        </a:ln>
        <a:effectLst/>
      </c:spPr>
    </c:plotArea>
    <c:legend>
      <c:legendPos val="b"/>
      <c:layout>
        <c:manualLayout>
          <c:xMode val="edge"/>
          <c:yMode val="edge"/>
          <c:x val="0.58724227110167793"/>
          <c:y val="0.91984904465191308"/>
          <c:w val="0.22689373341700167"/>
          <c:h val="8.015095534808693E-2"/>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s-UY"/>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s-UY"/>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95049" y="3534924"/>
            <a:ext cx="26010553" cy="7519835"/>
          </a:xfrm>
        </p:spPr>
        <p:txBody>
          <a:bodyPr anchor="b"/>
          <a:lstStyle>
            <a:lvl1pPr algn="ctr">
              <a:defRPr sz="18897"/>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825081" y="11344752"/>
            <a:ext cx="22950488"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E6BC55F-AB14-40BD-9BBD-04F565BB99F9}" type="datetimeFigureOut">
              <a:rPr lang="es-ES" smtClean="0"/>
              <a:t>21/08/2025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19ECF91-8582-43E4-922C-6E27D6236DF3}" type="slidenum">
              <a:rPr lang="es-ES" smtClean="0"/>
              <a:t>‹Nº›</a:t>
            </a:fld>
            <a:endParaRPr lang="es-ES"/>
          </a:p>
        </p:txBody>
      </p:sp>
    </p:spTree>
    <p:extLst>
      <p:ext uri="{BB962C8B-B14F-4D97-AF65-F5344CB8AC3E}">
        <p14:creationId xmlns:p14="http://schemas.microsoft.com/office/powerpoint/2010/main" val="313419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6BC55F-AB14-40BD-9BBD-04F565BB99F9}" type="datetimeFigureOut">
              <a:rPr lang="es-ES" smtClean="0"/>
              <a:t>21/08/2025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19ECF91-8582-43E4-922C-6E27D6236DF3}" type="slidenum">
              <a:rPr lang="es-ES" smtClean="0"/>
              <a:t>‹Nº›</a:t>
            </a:fld>
            <a:endParaRPr lang="es-ES"/>
          </a:p>
        </p:txBody>
      </p:sp>
    </p:spTree>
    <p:extLst>
      <p:ext uri="{BB962C8B-B14F-4D97-AF65-F5344CB8AC3E}">
        <p14:creationId xmlns:p14="http://schemas.microsoft.com/office/powerpoint/2010/main" val="164298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98592" y="1149975"/>
            <a:ext cx="6598265" cy="1830459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103797" y="1149975"/>
            <a:ext cx="19412287" cy="1830459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6BC55F-AB14-40BD-9BBD-04F565BB99F9}" type="datetimeFigureOut">
              <a:rPr lang="es-ES" smtClean="0"/>
              <a:t>21/08/2025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19ECF91-8582-43E4-922C-6E27D6236DF3}" type="slidenum">
              <a:rPr lang="es-ES" smtClean="0"/>
              <a:t>‹Nº›</a:t>
            </a:fld>
            <a:endParaRPr lang="es-ES"/>
          </a:p>
        </p:txBody>
      </p:sp>
    </p:spTree>
    <p:extLst>
      <p:ext uri="{BB962C8B-B14F-4D97-AF65-F5344CB8AC3E}">
        <p14:creationId xmlns:p14="http://schemas.microsoft.com/office/powerpoint/2010/main" val="418514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6BC55F-AB14-40BD-9BBD-04F565BB99F9}" type="datetimeFigureOut">
              <a:rPr lang="es-ES" smtClean="0"/>
              <a:t>21/08/2025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19ECF91-8582-43E4-922C-6E27D6236DF3}" type="slidenum">
              <a:rPr lang="es-ES" smtClean="0"/>
              <a:t>‹Nº›</a:t>
            </a:fld>
            <a:endParaRPr lang="es-ES"/>
          </a:p>
        </p:txBody>
      </p:sp>
    </p:spTree>
    <p:extLst>
      <p:ext uri="{BB962C8B-B14F-4D97-AF65-F5344CB8AC3E}">
        <p14:creationId xmlns:p14="http://schemas.microsoft.com/office/powerpoint/2010/main" val="216892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87858" y="5384888"/>
            <a:ext cx="26393061" cy="8984801"/>
          </a:xfrm>
        </p:spPr>
        <p:txBody>
          <a:bodyPr anchor="b"/>
          <a:lstStyle>
            <a:lvl1pPr>
              <a:defRPr sz="18897"/>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7858" y="14454688"/>
            <a:ext cx="26393061"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E6BC55F-AB14-40BD-9BBD-04F565BB99F9}" type="datetimeFigureOut">
              <a:rPr lang="es-ES" smtClean="0"/>
              <a:t>21/08/2025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19ECF91-8582-43E4-922C-6E27D6236DF3}" type="slidenum">
              <a:rPr lang="es-ES" smtClean="0"/>
              <a:t>‹Nº›</a:t>
            </a:fld>
            <a:endParaRPr lang="es-ES"/>
          </a:p>
        </p:txBody>
      </p:sp>
    </p:spTree>
    <p:extLst>
      <p:ext uri="{BB962C8B-B14F-4D97-AF65-F5344CB8AC3E}">
        <p14:creationId xmlns:p14="http://schemas.microsoft.com/office/powerpoint/2010/main" val="220461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103795" y="5749874"/>
            <a:ext cx="13005276" cy="137047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5491579" y="5749874"/>
            <a:ext cx="13005276" cy="137047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E6BC55F-AB14-40BD-9BBD-04F565BB99F9}" type="datetimeFigureOut">
              <a:rPr lang="es-ES" smtClean="0"/>
              <a:t>21/08/2025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19ECF91-8582-43E4-922C-6E27D6236DF3}" type="slidenum">
              <a:rPr lang="es-ES" smtClean="0"/>
              <a:t>‹Nº›</a:t>
            </a:fld>
            <a:endParaRPr lang="es-ES"/>
          </a:p>
        </p:txBody>
      </p:sp>
    </p:spTree>
    <p:extLst>
      <p:ext uri="{BB962C8B-B14F-4D97-AF65-F5344CB8AC3E}">
        <p14:creationId xmlns:p14="http://schemas.microsoft.com/office/powerpoint/2010/main" val="89819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107780" y="1149979"/>
            <a:ext cx="26393061" cy="417491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107784" y="5294885"/>
            <a:ext cx="1294550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s-ES"/>
              <a:t>Haga clic para modificar el estilo de texto del patrón</a:t>
            </a:r>
          </a:p>
        </p:txBody>
      </p:sp>
      <p:sp>
        <p:nvSpPr>
          <p:cNvPr id="4" name="Content Placeholder 3"/>
          <p:cNvSpPr>
            <a:spLocks noGrp="1"/>
          </p:cNvSpPr>
          <p:nvPr>
            <p:ph sz="half" idx="2"/>
          </p:nvPr>
        </p:nvSpPr>
        <p:spPr>
          <a:xfrm>
            <a:off x="2107784" y="7889827"/>
            <a:ext cx="12945507" cy="1160474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5491581" y="5294885"/>
            <a:ext cx="13009262"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s-ES"/>
              <a:t>Haga clic para modificar el estilo de texto del patrón</a:t>
            </a:r>
          </a:p>
        </p:txBody>
      </p:sp>
      <p:sp>
        <p:nvSpPr>
          <p:cNvPr id="6" name="Content Placeholder 5"/>
          <p:cNvSpPr>
            <a:spLocks noGrp="1"/>
          </p:cNvSpPr>
          <p:nvPr>
            <p:ph sz="quarter" idx="4"/>
          </p:nvPr>
        </p:nvSpPr>
        <p:spPr>
          <a:xfrm>
            <a:off x="15491581" y="7889827"/>
            <a:ext cx="13009262" cy="1160474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E6BC55F-AB14-40BD-9BBD-04F565BB99F9}" type="datetimeFigureOut">
              <a:rPr lang="es-ES" smtClean="0"/>
              <a:t>21/08/2025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19ECF91-8582-43E4-922C-6E27D6236DF3}" type="slidenum">
              <a:rPr lang="es-ES" smtClean="0"/>
              <a:t>‹Nº›</a:t>
            </a:fld>
            <a:endParaRPr lang="es-ES"/>
          </a:p>
        </p:txBody>
      </p:sp>
    </p:spTree>
    <p:extLst>
      <p:ext uri="{BB962C8B-B14F-4D97-AF65-F5344CB8AC3E}">
        <p14:creationId xmlns:p14="http://schemas.microsoft.com/office/powerpoint/2010/main" val="411002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E6BC55F-AB14-40BD-9BBD-04F565BB99F9}" type="datetimeFigureOut">
              <a:rPr lang="es-ES" smtClean="0"/>
              <a:t>21/08/2025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19ECF91-8582-43E4-922C-6E27D6236DF3}" type="slidenum">
              <a:rPr lang="es-ES" smtClean="0"/>
              <a:t>‹Nº›</a:t>
            </a:fld>
            <a:endParaRPr lang="es-ES"/>
          </a:p>
        </p:txBody>
      </p:sp>
    </p:spTree>
    <p:extLst>
      <p:ext uri="{BB962C8B-B14F-4D97-AF65-F5344CB8AC3E}">
        <p14:creationId xmlns:p14="http://schemas.microsoft.com/office/powerpoint/2010/main" val="127516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BC55F-AB14-40BD-9BBD-04F565BB99F9}" type="datetimeFigureOut">
              <a:rPr lang="es-ES" smtClean="0"/>
              <a:t>21/08/2025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19ECF91-8582-43E4-922C-6E27D6236DF3}" type="slidenum">
              <a:rPr lang="es-ES" smtClean="0"/>
              <a:t>‹Nº›</a:t>
            </a:fld>
            <a:endParaRPr lang="es-ES"/>
          </a:p>
        </p:txBody>
      </p:sp>
    </p:spTree>
    <p:extLst>
      <p:ext uri="{BB962C8B-B14F-4D97-AF65-F5344CB8AC3E}">
        <p14:creationId xmlns:p14="http://schemas.microsoft.com/office/powerpoint/2010/main" val="324102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107780" y="1439968"/>
            <a:ext cx="9869506" cy="5039889"/>
          </a:xfrm>
        </p:spPr>
        <p:txBody>
          <a:bodyPr anchor="b"/>
          <a:lstStyle>
            <a:lvl1pPr>
              <a:defRPr sz="1007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009262" y="3109937"/>
            <a:ext cx="15491579"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107780" y="6479857"/>
            <a:ext cx="9869506"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6BC55F-AB14-40BD-9BBD-04F565BB99F9}" type="datetimeFigureOut">
              <a:rPr lang="es-ES" smtClean="0"/>
              <a:t>21/08/2025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19ECF91-8582-43E4-922C-6E27D6236DF3}" type="slidenum">
              <a:rPr lang="es-ES" smtClean="0"/>
              <a:t>‹Nº›</a:t>
            </a:fld>
            <a:endParaRPr lang="es-ES"/>
          </a:p>
        </p:txBody>
      </p:sp>
    </p:spTree>
    <p:extLst>
      <p:ext uri="{BB962C8B-B14F-4D97-AF65-F5344CB8AC3E}">
        <p14:creationId xmlns:p14="http://schemas.microsoft.com/office/powerpoint/2010/main" val="6272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107780" y="1439968"/>
            <a:ext cx="9869506" cy="5039889"/>
          </a:xfrm>
        </p:spPr>
        <p:txBody>
          <a:bodyPr anchor="b"/>
          <a:lstStyle>
            <a:lvl1pPr>
              <a:defRPr sz="1007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009262" y="3109937"/>
            <a:ext cx="15491579"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107780" y="6479857"/>
            <a:ext cx="9869506"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6BC55F-AB14-40BD-9BBD-04F565BB99F9}" type="datetimeFigureOut">
              <a:rPr lang="es-ES" smtClean="0"/>
              <a:t>21/08/2025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19ECF91-8582-43E4-922C-6E27D6236DF3}" type="slidenum">
              <a:rPr lang="es-ES" smtClean="0"/>
              <a:t>‹Nº›</a:t>
            </a:fld>
            <a:endParaRPr lang="es-ES"/>
          </a:p>
        </p:txBody>
      </p:sp>
    </p:spTree>
    <p:extLst>
      <p:ext uri="{BB962C8B-B14F-4D97-AF65-F5344CB8AC3E}">
        <p14:creationId xmlns:p14="http://schemas.microsoft.com/office/powerpoint/2010/main" val="337784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795" y="1149979"/>
            <a:ext cx="26393061" cy="417491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103795" y="5749874"/>
            <a:ext cx="26393061" cy="137047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103795" y="20019564"/>
            <a:ext cx="6885146"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2E6BC55F-AB14-40BD-9BBD-04F565BB99F9}" type="datetimeFigureOut">
              <a:rPr lang="es-ES" smtClean="0"/>
              <a:t>21/08/2025</a:t>
            </a:fld>
            <a:endParaRPr lang="es-ES"/>
          </a:p>
        </p:txBody>
      </p:sp>
      <p:sp>
        <p:nvSpPr>
          <p:cNvPr id="5" name="Footer Placeholder 4"/>
          <p:cNvSpPr>
            <a:spLocks noGrp="1"/>
          </p:cNvSpPr>
          <p:nvPr>
            <p:ph type="ftr" sz="quarter" idx="3"/>
          </p:nvPr>
        </p:nvSpPr>
        <p:spPr>
          <a:xfrm>
            <a:off x="10136466" y="20019564"/>
            <a:ext cx="10327719"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21611709" y="20019564"/>
            <a:ext cx="6885146"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19ECF91-8582-43E4-922C-6E27D6236DF3}" type="slidenum">
              <a:rPr lang="es-ES" smtClean="0"/>
              <a:t>‹Nº›</a:t>
            </a:fld>
            <a:endParaRPr lang="es-ES"/>
          </a:p>
        </p:txBody>
      </p:sp>
    </p:spTree>
    <p:extLst>
      <p:ext uri="{BB962C8B-B14F-4D97-AF65-F5344CB8AC3E}">
        <p14:creationId xmlns:p14="http://schemas.microsoft.com/office/powerpoint/2010/main" val="1211219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p:cNvSpPr/>
          <p:nvPr/>
        </p:nvSpPr>
        <p:spPr>
          <a:xfrm>
            <a:off x="18117994" y="7911160"/>
            <a:ext cx="8346678" cy="6032958"/>
          </a:xfrm>
          <a:prstGeom prst="rect">
            <a:avLst/>
          </a:prstGeom>
          <a:solidFill>
            <a:srgbClr val="007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dirty="0"/>
          </a:p>
        </p:txBody>
      </p:sp>
      <p:graphicFrame>
        <p:nvGraphicFramePr>
          <p:cNvPr id="39" name="Gráfico 38">
            <a:extLst>
              <a:ext uri="{FF2B5EF4-FFF2-40B4-BE49-F238E27FC236}">
                <a16:creationId xmlns:a16="http://schemas.microsoft.com/office/drawing/2014/main" id="{F167BAEC-13CF-4ED8-A6D4-106599EDB50D}"/>
              </a:ext>
            </a:extLst>
          </p:cNvPr>
          <p:cNvGraphicFramePr>
            <a:graphicFrameLocks/>
          </p:cNvGraphicFramePr>
          <p:nvPr>
            <p:extLst>
              <p:ext uri="{D42A27DB-BD31-4B8C-83A1-F6EECF244321}">
                <p14:modId xmlns:p14="http://schemas.microsoft.com/office/powerpoint/2010/main" val="1423410884"/>
              </p:ext>
            </p:extLst>
          </p:nvPr>
        </p:nvGraphicFramePr>
        <p:xfrm>
          <a:off x="18192989" y="8111309"/>
          <a:ext cx="8168758" cy="5632659"/>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upo 7"/>
          <p:cNvGrpSpPr/>
          <p:nvPr/>
        </p:nvGrpSpPr>
        <p:grpSpPr>
          <a:xfrm>
            <a:off x="0" y="-114301"/>
            <a:ext cx="30600650" cy="3461494"/>
            <a:chOff x="0" y="-1"/>
            <a:chExt cx="30600650" cy="3461494"/>
          </a:xfrm>
        </p:grpSpPr>
        <p:sp>
          <p:nvSpPr>
            <p:cNvPr id="5" name="Rectángulo 4"/>
            <p:cNvSpPr/>
            <p:nvPr/>
          </p:nvSpPr>
          <p:spPr>
            <a:xfrm>
              <a:off x="0" y="-1"/>
              <a:ext cx="30600650" cy="360000"/>
            </a:xfrm>
            <a:prstGeom prst="rect">
              <a:avLst/>
            </a:prstGeom>
            <a:solidFill>
              <a:srgbClr val="007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6" name="Rectángulo 5"/>
            <p:cNvSpPr/>
            <p:nvPr/>
          </p:nvSpPr>
          <p:spPr>
            <a:xfrm>
              <a:off x="0" y="311493"/>
              <a:ext cx="30600649" cy="3150000"/>
            </a:xfrm>
            <a:prstGeom prst="rect">
              <a:avLst/>
            </a:prstGeom>
            <a:solidFill>
              <a:srgbClr val="A76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rgbClr val="0070C0"/>
                </a:solidFill>
              </a:endParaRPr>
            </a:p>
          </p:txBody>
        </p:sp>
      </p:grpSp>
      <p:sp>
        <p:nvSpPr>
          <p:cNvPr id="2" name="Título 1"/>
          <p:cNvSpPr>
            <a:spLocks noGrp="1"/>
          </p:cNvSpPr>
          <p:nvPr>
            <p:ph type="ctrTitle"/>
          </p:nvPr>
        </p:nvSpPr>
        <p:spPr>
          <a:xfrm>
            <a:off x="3326473" y="375694"/>
            <a:ext cx="13653969" cy="2754380"/>
          </a:xfrm>
        </p:spPr>
        <p:txBody>
          <a:bodyPr anchor="ctr">
            <a:noAutofit/>
          </a:bodyPr>
          <a:lstStyle/>
          <a:p>
            <a:pPr algn="just"/>
            <a:r>
              <a:rPr lang="es-MX" sz="5600" b="1" dirty="0">
                <a:solidFill>
                  <a:schemeClr val="bg1"/>
                </a:solidFill>
              </a:rPr>
              <a:t>Producción de forraje de mezcla de Festuca mediterránea línea experimental IGP5 en mezcla con Alfalfa, en diferentes sistemas de siembra.</a:t>
            </a:r>
            <a:endParaRPr lang="es-ES" sz="5600" b="1" dirty="0">
              <a:solidFill>
                <a:schemeClr val="bg1"/>
              </a:solidFill>
            </a:endParaRPr>
          </a:p>
        </p:txBody>
      </p:sp>
      <p:sp>
        <p:nvSpPr>
          <p:cNvPr id="3" name="Subtítulo 2"/>
          <p:cNvSpPr>
            <a:spLocks noGrp="1"/>
          </p:cNvSpPr>
          <p:nvPr>
            <p:ph type="subTitle" idx="1"/>
          </p:nvPr>
        </p:nvSpPr>
        <p:spPr>
          <a:xfrm>
            <a:off x="17422626" y="229514"/>
            <a:ext cx="12860770" cy="1942186"/>
          </a:xfrm>
        </p:spPr>
        <p:txBody>
          <a:bodyPr>
            <a:noAutofit/>
          </a:bodyPr>
          <a:lstStyle/>
          <a:p>
            <a:pPr algn="just">
              <a:lnSpc>
                <a:spcPct val="100000"/>
              </a:lnSpc>
            </a:pPr>
            <a:r>
              <a:rPr lang="es-ES" sz="4400" dirty="0">
                <a:solidFill>
                  <a:schemeClr val="bg1"/>
                </a:solidFill>
              </a:rPr>
              <a:t>Gutiérrez, F.*</a:t>
            </a:r>
            <a:r>
              <a:rPr lang="es-ES" sz="4400" baseline="30000" dirty="0">
                <a:solidFill>
                  <a:schemeClr val="bg1"/>
                </a:solidFill>
              </a:rPr>
              <a:t>1</a:t>
            </a:r>
            <a:r>
              <a:rPr lang="es-ES" sz="4400" dirty="0">
                <a:solidFill>
                  <a:schemeClr val="bg1"/>
                </a:solidFill>
              </a:rPr>
              <a:t>, Calistro, E.G.</a:t>
            </a:r>
            <a:r>
              <a:rPr lang="es-ES" sz="4400" baseline="30000" dirty="0">
                <a:solidFill>
                  <a:schemeClr val="bg1"/>
                </a:solidFill>
              </a:rPr>
              <a:t>1</a:t>
            </a:r>
            <a:r>
              <a:rPr lang="es-ES" sz="4400" dirty="0">
                <a:solidFill>
                  <a:schemeClr val="bg1"/>
                </a:solidFill>
              </a:rPr>
              <a:t>, Rossi, C.</a:t>
            </a:r>
            <a:r>
              <a:rPr lang="es-ES" sz="4400" baseline="30000" dirty="0">
                <a:solidFill>
                  <a:schemeClr val="bg1"/>
                </a:solidFill>
              </a:rPr>
              <a:t>1</a:t>
            </a:r>
            <a:r>
              <a:rPr lang="es-ES" sz="4400" dirty="0">
                <a:solidFill>
                  <a:schemeClr val="bg1"/>
                </a:solidFill>
              </a:rPr>
              <a:t>, Nolla, F.</a:t>
            </a:r>
            <a:r>
              <a:rPr lang="es-ES" sz="4400" baseline="30000" dirty="0">
                <a:solidFill>
                  <a:schemeClr val="bg1"/>
                </a:solidFill>
              </a:rPr>
              <a:t>2</a:t>
            </a:r>
            <a:r>
              <a:rPr lang="es-ES" sz="4400" dirty="0">
                <a:solidFill>
                  <a:schemeClr val="bg1"/>
                </a:solidFill>
              </a:rPr>
              <a:t>, </a:t>
            </a:r>
            <a:r>
              <a:rPr lang="es-ES" sz="4400" dirty="0" err="1">
                <a:solidFill>
                  <a:schemeClr val="bg1"/>
                </a:solidFill>
              </a:rPr>
              <a:t>Carrere</a:t>
            </a:r>
            <a:r>
              <a:rPr lang="es-ES" sz="4400" dirty="0">
                <a:solidFill>
                  <a:schemeClr val="bg1"/>
                </a:solidFill>
              </a:rPr>
              <a:t>, M.</a:t>
            </a:r>
            <a:r>
              <a:rPr lang="es-ES" sz="4400" baseline="30000" dirty="0">
                <a:solidFill>
                  <a:schemeClr val="bg1"/>
                </a:solidFill>
              </a:rPr>
              <a:t>2                                   </a:t>
            </a:r>
            <a:r>
              <a:rPr lang="es-ES" sz="3600" b="1" dirty="0">
                <a:solidFill>
                  <a:schemeClr val="bg1"/>
                </a:solidFill>
              </a:rPr>
              <a:t>* fgutierrez@inia.org.uy</a:t>
            </a:r>
          </a:p>
        </p:txBody>
      </p:sp>
      <p:grpSp>
        <p:nvGrpSpPr>
          <p:cNvPr id="19" name="Grupo 18"/>
          <p:cNvGrpSpPr/>
          <p:nvPr/>
        </p:nvGrpSpPr>
        <p:grpSpPr>
          <a:xfrm>
            <a:off x="0" y="3396254"/>
            <a:ext cx="18000000" cy="910516"/>
            <a:chOff x="0" y="3767729"/>
            <a:chExt cx="18000000" cy="910516"/>
          </a:xfrm>
        </p:grpSpPr>
        <p:sp>
          <p:nvSpPr>
            <p:cNvPr id="17" name="Rectángulo 16"/>
            <p:cNvSpPr/>
            <p:nvPr/>
          </p:nvSpPr>
          <p:spPr>
            <a:xfrm>
              <a:off x="0" y="3772987"/>
              <a:ext cx="18000000" cy="900000"/>
            </a:xfrm>
            <a:prstGeom prst="rect">
              <a:avLst/>
            </a:prstGeom>
            <a:solidFill>
              <a:srgbClr val="E7C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rgbClr val="A9CBD7"/>
                </a:solidFill>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8895" y="3767729"/>
              <a:ext cx="451105" cy="905258"/>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72987"/>
              <a:ext cx="944882" cy="905258"/>
            </a:xfrm>
            <a:prstGeom prst="rect">
              <a:avLst/>
            </a:prstGeom>
          </p:spPr>
        </p:pic>
        <p:sp>
          <p:nvSpPr>
            <p:cNvPr id="18" name="CuadroTexto 17"/>
            <p:cNvSpPr txBox="1"/>
            <p:nvPr/>
          </p:nvSpPr>
          <p:spPr>
            <a:xfrm>
              <a:off x="1150140" y="3772622"/>
              <a:ext cx="14150185" cy="851323"/>
            </a:xfrm>
            <a:prstGeom prst="rect">
              <a:avLst/>
            </a:prstGeom>
            <a:noFill/>
          </p:spPr>
          <p:txBody>
            <a:bodyPr wrap="square" rtlCol="0" anchor="ctr">
              <a:spAutoFit/>
            </a:bodyPr>
            <a:lstStyle/>
            <a:p>
              <a:r>
                <a:rPr lang="es-ES" sz="4800" b="1" dirty="0">
                  <a:solidFill>
                    <a:srgbClr val="007194"/>
                  </a:solidFill>
                </a:rPr>
                <a:t>INTRODUCCIÓN</a:t>
              </a:r>
            </a:p>
          </p:txBody>
        </p:sp>
      </p:grpSp>
      <p:grpSp>
        <p:nvGrpSpPr>
          <p:cNvPr id="20" name="Grupo 19"/>
          <p:cNvGrpSpPr/>
          <p:nvPr/>
        </p:nvGrpSpPr>
        <p:grpSpPr>
          <a:xfrm>
            <a:off x="0" y="7602303"/>
            <a:ext cx="18000000" cy="1092869"/>
            <a:chOff x="0" y="3580118"/>
            <a:chExt cx="18000000" cy="1092869"/>
          </a:xfrm>
        </p:grpSpPr>
        <p:sp>
          <p:nvSpPr>
            <p:cNvPr id="21" name="Rectángulo 20"/>
            <p:cNvSpPr/>
            <p:nvPr/>
          </p:nvSpPr>
          <p:spPr>
            <a:xfrm>
              <a:off x="0" y="3628609"/>
              <a:ext cx="18000000" cy="777239"/>
            </a:xfrm>
            <a:prstGeom prst="rect">
              <a:avLst/>
            </a:prstGeom>
            <a:solidFill>
              <a:srgbClr val="E7C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22" name="Imagen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8895" y="3767729"/>
              <a:ext cx="451105" cy="905258"/>
            </a:xfrm>
            <a:prstGeom prst="rect">
              <a:avLst/>
            </a:prstGeom>
          </p:spPr>
        </p:pic>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28609"/>
              <a:ext cx="944882" cy="777239"/>
            </a:xfrm>
            <a:prstGeom prst="rect">
              <a:avLst/>
            </a:prstGeom>
          </p:spPr>
        </p:pic>
        <p:sp>
          <p:nvSpPr>
            <p:cNvPr id="24" name="CuadroTexto 23"/>
            <p:cNvSpPr txBox="1"/>
            <p:nvPr/>
          </p:nvSpPr>
          <p:spPr>
            <a:xfrm>
              <a:off x="1150140" y="3580118"/>
              <a:ext cx="14150185" cy="851323"/>
            </a:xfrm>
            <a:prstGeom prst="rect">
              <a:avLst/>
            </a:prstGeom>
            <a:noFill/>
          </p:spPr>
          <p:txBody>
            <a:bodyPr wrap="square" rtlCol="0" anchor="ctr">
              <a:spAutoFit/>
            </a:bodyPr>
            <a:lstStyle/>
            <a:p>
              <a:r>
                <a:rPr lang="es-ES" sz="4800" b="1" dirty="0">
                  <a:solidFill>
                    <a:srgbClr val="007194"/>
                  </a:solidFill>
                </a:rPr>
                <a:t>MATERIALES Y MÉTODOS</a:t>
              </a:r>
            </a:p>
          </p:txBody>
        </p:sp>
      </p:grpSp>
      <p:grpSp>
        <p:nvGrpSpPr>
          <p:cNvPr id="30" name="Grupo 29"/>
          <p:cNvGrpSpPr/>
          <p:nvPr/>
        </p:nvGrpSpPr>
        <p:grpSpPr>
          <a:xfrm>
            <a:off x="86044" y="15730701"/>
            <a:ext cx="17779597" cy="745315"/>
            <a:chOff x="18720649" y="3764678"/>
            <a:chExt cx="11880001" cy="908948"/>
          </a:xfrm>
        </p:grpSpPr>
        <p:sp>
          <p:nvSpPr>
            <p:cNvPr id="26" name="Rectángulo 25"/>
            <p:cNvSpPr/>
            <p:nvPr/>
          </p:nvSpPr>
          <p:spPr>
            <a:xfrm>
              <a:off x="18720649" y="3767558"/>
              <a:ext cx="11880000" cy="900000"/>
            </a:xfrm>
            <a:prstGeom prst="rect">
              <a:avLst/>
            </a:prstGeom>
            <a:solidFill>
              <a:srgbClr val="E7C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9545" y="3764678"/>
              <a:ext cx="451105" cy="905258"/>
            </a:xfrm>
            <a:prstGeom prst="rect">
              <a:avLst/>
            </a:prstGeom>
          </p:spPr>
        </p:pic>
        <p:pic>
          <p:nvPicPr>
            <p:cNvPr id="28" name="Imagen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39736" y="3768368"/>
              <a:ext cx="944882" cy="905258"/>
            </a:xfrm>
            <a:prstGeom prst="rect">
              <a:avLst/>
            </a:prstGeom>
          </p:spPr>
        </p:pic>
        <p:sp>
          <p:nvSpPr>
            <p:cNvPr id="29" name="CuadroTexto 28"/>
            <p:cNvSpPr txBox="1"/>
            <p:nvPr/>
          </p:nvSpPr>
          <p:spPr>
            <a:xfrm>
              <a:off x="19867109" y="3801808"/>
              <a:ext cx="9824701" cy="830997"/>
            </a:xfrm>
            <a:prstGeom prst="rect">
              <a:avLst/>
            </a:prstGeom>
            <a:noFill/>
          </p:spPr>
          <p:txBody>
            <a:bodyPr wrap="square" rtlCol="0" anchor="ctr">
              <a:spAutoFit/>
            </a:bodyPr>
            <a:lstStyle/>
            <a:p>
              <a:r>
                <a:rPr lang="es-ES" sz="4800" b="1" dirty="0">
                  <a:solidFill>
                    <a:srgbClr val="007194"/>
                  </a:solidFill>
                </a:rPr>
                <a:t>RESULTADOS</a:t>
              </a:r>
            </a:p>
          </p:txBody>
        </p:sp>
      </p:grpSp>
      <p:grpSp>
        <p:nvGrpSpPr>
          <p:cNvPr id="31" name="Grupo 30"/>
          <p:cNvGrpSpPr/>
          <p:nvPr/>
        </p:nvGrpSpPr>
        <p:grpSpPr>
          <a:xfrm>
            <a:off x="18186283" y="16773900"/>
            <a:ext cx="11880001" cy="908948"/>
            <a:chOff x="18720649" y="3764678"/>
            <a:chExt cx="11880001" cy="908948"/>
          </a:xfrm>
        </p:grpSpPr>
        <p:sp>
          <p:nvSpPr>
            <p:cNvPr id="32" name="Rectángulo 31"/>
            <p:cNvSpPr/>
            <p:nvPr/>
          </p:nvSpPr>
          <p:spPr>
            <a:xfrm>
              <a:off x="18720649" y="3767558"/>
              <a:ext cx="11880000" cy="900000"/>
            </a:xfrm>
            <a:prstGeom prst="rect">
              <a:avLst/>
            </a:prstGeom>
            <a:solidFill>
              <a:srgbClr val="E7C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rgbClr val="C0DFC6"/>
                </a:solidFill>
              </a:endParaRPr>
            </a:p>
          </p:txBody>
        </p:sp>
        <p:pic>
          <p:nvPicPr>
            <p:cNvPr id="33" name="Imagen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9545" y="3764678"/>
              <a:ext cx="451105" cy="905258"/>
            </a:xfrm>
            <a:prstGeom prst="rect">
              <a:avLst/>
            </a:prstGeom>
          </p:spPr>
        </p:pic>
        <p:pic>
          <p:nvPicPr>
            <p:cNvPr id="34" name="Imagen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39736" y="3768368"/>
              <a:ext cx="944882" cy="905258"/>
            </a:xfrm>
            <a:prstGeom prst="rect">
              <a:avLst/>
            </a:prstGeom>
          </p:spPr>
        </p:pic>
        <p:sp>
          <p:nvSpPr>
            <p:cNvPr id="35" name="CuadroTexto 34"/>
            <p:cNvSpPr txBox="1"/>
            <p:nvPr/>
          </p:nvSpPr>
          <p:spPr>
            <a:xfrm>
              <a:off x="19867109" y="3801808"/>
              <a:ext cx="9824701" cy="830997"/>
            </a:xfrm>
            <a:prstGeom prst="rect">
              <a:avLst/>
            </a:prstGeom>
            <a:noFill/>
          </p:spPr>
          <p:txBody>
            <a:bodyPr wrap="square" rtlCol="0" anchor="ctr">
              <a:spAutoFit/>
            </a:bodyPr>
            <a:lstStyle/>
            <a:p>
              <a:r>
                <a:rPr lang="es-ES" sz="4800" b="1" dirty="0">
                  <a:solidFill>
                    <a:srgbClr val="007194"/>
                  </a:solidFill>
                </a:rPr>
                <a:t>CONCLUSIÓN</a:t>
              </a:r>
            </a:p>
          </p:txBody>
        </p:sp>
      </p:grpSp>
      <p:sp>
        <p:nvSpPr>
          <p:cNvPr id="36" name="CuadroTexto 35"/>
          <p:cNvSpPr txBox="1">
            <a:spLocks/>
          </p:cNvSpPr>
          <p:nvPr/>
        </p:nvSpPr>
        <p:spPr>
          <a:xfrm>
            <a:off x="-22989" y="4275954"/>
            <a:ext cx="18055243" cy="3323987"/>
          </a:xfrm>
          <a:prstGeom prst="rect">
            <a:avLst/>
          </a:prstGeom>
          <a:noFill/>
        </p:spPr>
        <p:txBody>
          <a:bodyPr wrap="square" rtlCol="0">
            <a:spAutoFit/>
          </a:bodyPr>
          <a:lstStyle/>
          <a:p>
            <a:pPr algn="just"/>
            <a:r>
              <a:rPr lang="es-MX" sz="3000" dirty="0"/>
              <a:t>En nuestros sistemas de producción las pasturas de rotación larga suelen incluir alfalfa (</a:t>
            </a:r>
            <a:r>
              <a:rPr lang="es-MX" sz="3000" dirty="0" err="1"/>
              <a:t>Medicago</a:t>
            </a:r>
            <a:r>
              <a:rPr lang="es-MX" sz="3000" dirty="0"/>
              <a:t> sativa L.) en forma pura o en mezcla con otras especies como </a:t>
            </a:r>
            <a:r>
              <a:rPr lang="es-MX" sz="3000" dirty="0" err="1"/>
              <a:t>dactylis</a:t>
            </a:r>
            <a:r>
              <a:rPr lang="es-MX" sz="3000" dirty="0"/>
              <a:t> (Dactylis </a:t>
            </a:r>
            <a:r>
              <a:rPr lang="es-MX" sz="3000" dirty="0" err="1"/>
              <a:t>glomerata</a:t>
            </a:r>
            <a:r>
              <a:rPr lang="es-MX" sz="3000" dirty="0"/>
              <a:t>) o </a:t>
            </a:r>
            <a:r>
              <a:rPr lang="es-MX" sz="3000" dirty="0" err="1"/>
              <a:t>festucas</a:t>
            </a:r>
            <a:r>
              <a:rPr lang="es-MX" sz="3000" dirty="0"/>
              <a:t> (</a:t>
            </a:r>
            <a:r>
              <a:rPr lang="es-MX" sz="3000" dirty="0" err="1"/>
              <a:t>Schedonorus</a:t>
            </a:r>
            <a:r>
              <a:rPr lang="es-MX" sz="3000" dirty="0"/>
              <a:t> </a:t>
            </a:r>
            <a:r>
              <a:rPr lang="es-MX" sz="3000" dirty="0" err="1"/>
              <a:t>arundinaceus</a:t>
            </a:r>
            <a:r>
              <a:rPr lang="es-MX" sz="3000" dirty="0"/>
              <a:t>) de ciclo largo, con el objetivo de sincronizar el crecimiento de las diferentes especies. En mejoramiento genético, hemos desarrollado líneas de </a:t>
            </a:r>
            <a:r>
              <a:rPr lang="es-MX" sz="3000" dirty="0" err="1"/>
              <a:t>festucas</a:t>
            </a:r>
            <a:r>
              <a:rPr lang="es-MX" sz="3000" dirty="0"/>
              <a:t> mediterráneas con alta productividad invernal y </a:t>
            </a:r>
            <a:r>
              <a:rPr lang="es-MX" sz="3000" dirty="0" err="1"/>
              <a:t>semi-dormancia</a:t>
            </a:r>
            <a:r>
              <a:rPr lang="es-MX" sz="3000" dirty="0"/>
              <a:t> en verano, que, combinadas con leguminosas como la alfalfa, muestran prometedor potencial adaptativo. El  estudio compara la producción de forraje en diferentes sistemas de siembra, y analiza la complementariedad y cambios estacionales en la distribución de la mezcla.</a:t>
            </a:r>
            <a:endParaRPr lang="es-ES" sz="3000" dirty="0"/>
          </a:p>
        </p:txBody>
      </p:sp>
      <p:sp>
        <p:nvSpPr>
          <p:cNvPr id="37" name="CuadroTexto 36"/>
          <p:cNvSpPr txBox="1">
            <a:spLocks/>
          </p:cNvSpPr>
          <p:nvPr/>
        </p:nvSpPr>
        <p:spPr>
          <a:xfrm>
            <a:off x="64873" y="8323920"/>
            <a:ext cx="17895192" cy="7478970"/>
          </a:xfrm>
          <a:prstGeom prst="rect">
            <a:avLst/>
          </a:prstGeom>
          <a:noFill/>
        </p:spPr>
        <p:txBody>
          <a:bodyPr wrap="square" rtlCol="0">
            <a:spAutoFit/>
          </a:bodyPr>
          <a:lstStyle/>
          <a:p>
            <a:pPr algn="just"/>
            <a:r>
              <a:rPr lang="es-MX" sz="3000" dirty="0"/>
              <a:t>El estudio se realizó en INIA La Estanzuela, Colonia, durante el período 2021-2024, en un suelo Brunosol éutrico típico (10,6a; pH 5,7, MO 3,2%, y fósforo disponible 28 ppm). El clima es templado, con medias anuales de temperatura de 17°C y precipitaciones de 1150 </a:t>
            </a:r>
            <a:r>
              <a:rPr lang="es-MX" sz="3000" dirty="0" err="1"/>
              <a:t>mm.</a:t>
            </a:r>
            <a:r>
              <a:rPr lang="es-MX" sz="3000" dirty="0"/>
              <a:t> Cada tratamiento se evaluó en una faja de 2 hectáreas (200 x 100 m), con 6 cortes en transecta separados cada 20 metros, utilizando un cuadro de 57 cm (0,325 m</a:t>
            </a:r>
            <a:r>
              <a:rPr lang="es-MX" sz="3000" baseline="30000" dirty="0"/>
              <a:t>2</a:t>
            </a:r>
            <a:r>
              <a:rPr lang="es-MX" sz="3000" dirty="0"/>
              <a:t>) para muestrear 3 líneas de siembra. El ensayo se sembró el 15/05/21 en siembra directa en surcos a 19 cm de distancia, con una densidad de 15 kg.ha</a:t>
            </a:r>
            <a:r>
              <a:rPr lang="es-MX" sz="3000" baseline="30000" dirty="0"/>
              <a:t>-1</a:t>
            </a:r>
            <a:r>
              <a:rPr lang="es-MX" sz="3000" dirty="0"/>
              <a:t> para </a:t>
            </a:r>
            <a:r>
              <a:rPr lang="es-MX" sz="3000" dirty="0" err="1"/>
              <a:t>festuca</a:t>
            </a:r>
            <a:r>
              <a:rPr lang="es-MX" sz="3000" dirty="0"/>
              <a:t> (línea experimental IGP5) y 12 kg.ha</a:t>
            </a:r>
            <a:r>
              <a:rPr lang="es-MX" sz="3000" baseline="30000" dirty="0"/>
              <a:t>-1</a:t>
            </a:r>
            <a:r>
              <a:rPr lang="es-MX" sz="3000" dirty="0"/>
              <a:t> para alfalfa </a:t>
            </a:r>
            <a:r>
              <a:rPr lang="es-MX" sz="3000" dirty="0" err="1"/>
              <a:t>cv</a:t>
            </a:r>
            <a:r>
              <a:rPr lang="es-MX" sz="3000" dirty="0"/>
              <a:t>. Estanzuela Chaná. Se emplearon tres estrategias de siembra asociadas; convencional a 19 cm (A), cruzado a 90 º en líneas perpendiculares (B), y cruzado a 30 grados (líneas transversales) (C). En las estrategias B y C se sembró la mitad de la densidad por pasada. Se aplicaron 50 kg.ha</a:t>
            </a:r>
            <a:r>
              <a:rPr lang="es-MX" sz="3000" baseline="30000" dirty="0"/>
              <a:t>-1</a:t>
            </a:r>
            <a:r>
              <a:rPr lang="es-MX" sz="3000" dirty="0"/>
              <a:t> de P2O5.ha</a:t>
            </a:r>
            <a:r>
              <a:rPr lang="es-MX" sz="3000" baseline="30000" dirty="0"/>
              <a:t>-1</a:t>
            </a:r>
            <a:r>
              <a:rPr lang="es-MX" sz="3000" dirty="0"/>
              <a:t> al momento de la siembra y en marzo de cada año, 60 kg.ha</a:t>
            </a:r>
            <a:r>
              <a:rPr lang="es-MX" sz="3000" baseline="30000" dirty="0"/>
              <a:t>-1</a:t>
            </a:r>
            <a:r>
              <a:rPr lang="es-MX" sz="3000" dirty="0"/>
              <a:t> de cloruro de potasio y, al inicio y final del invierno, 50 kg.ha</a:t>
            </a:r>
            <a:r>
              <a:rPr lang="es-MX" sz="3000" baseline="30000" dirty="0"/>
              <a:t>-1</a:t>
            </a:r>
            <a:r>
              <a:rPr lang="es-MX" sz="3000" dirty="0"/>
              <a:t> de nitrógeno como urea. Se realizaron seis cortes por tratamiento, dejando un remanente de 3 cm. El momento del corte fue determinado por el estado de la </a:t>
            </a:r>
            <a:r>
              <a:rPr lang="es-MX" sz="3000" dirty="0" err="1"/>
              <a:t>festuca</a:t>
            </a:r>
            <a:r>
              <a:rPr lang="es-MX" sz="3000" dirty="0"/>
              <a:t> en otoño e invierno (2.5 hojas promedio) y por la alfalfa en las demás estaciones (9-12 nudos).</a:t>
            </a:r>
          </a:p>
          <a:p>
            <a:pPr algn="just"/>
            <a:r>
              <a:rPr lang="es-MX" sz="3000" dirty="0"/>
              <a:t>Se determinó la fracción de cada componente en producción de forraje (kgMS.ha</a:t>
            </a:r>
            <a:r>
              <a:rPr lang="es-MX" sz="3000" baseline="30000" dirty="0"/>
              <a:t>-1</a:t>
            </a:r>
            <a:r>
              <a:rPr lang="es-MX" sz="3000" dirty="0"/>
              <a:t>) y en términos relativos (%) para cada corte. Posterior al corte, se pastoreaba con novillos de razas carniceras.  Durante los 3 años del ensayo se realizaron 18 cortes de producción de forraje en total. Las variables se analizaron con el paquete estadístico SAS, mediante comparación de medias por el test MDS al 5% de probabilidad.</a:t>
            </a:r>
            <a:endParaRPr lang="es-ES" sz="3000" dirty="0"/>
          </a:p>
        </p:txBody>
      </p:sp>
      <p:sp>
        <p:nvSpPr>
          <p:cNvPr id="38" name="CuadroTexto 37"/>
          <p:cNvSpPr txBox="1">
            <a:spLocks/>
          </p:cNvSpPr>
          <p:nvPr/>
        </p:nvSpPr>
        <p:spPr>
          <a:xfrm>
            <a:off x="131174" y="16571581"/>
            <a:ext cx="17734465" cy="7587179"/>
          </a:xfrm>
          <a:prstGeom prst="rect">
            <a:avLst/>
          </a:prstGeom>
          <a:noFill/>
        </p:spPr>
        <p:txBody>
          <a:bodyPr wrap="square" rtlCol="0">
            <a:noAutofit/>
          </a:bodyPr>
          <a:lstStyle/>
          <a:p>
            <a:pPr algn="just"/>
            <a:r>
              <a:rPr lang="es-MX" sz="3000" dirty="0"/>
              <a:t>La producción promedio de la mezcla en las estrategias de siembra fue la siguiente: 7.114, 17.559 y 19.692 kgMS.ha</a:t>
            </a:r>
            <a:r>
              <a:rPr lang="es-MX" sz="3000" baseline="30000" dirty="0"/>
              <a:t>-1</a:t>
            </a:r>
            <a:r>
              <a:rPr lang="es-MX" sz="3000" dirty="0"/>
              <a:t> para el 1°, 2° y 3° año respectivamente, con un acumulado de 44.365 kgMS.ha</a:t>
            </a:r>
            <a:r>
              <a:rPr lang="es-MX" sz="3000" baseline="30000" dirty="0"/>
              <a:t>-1</a:t>
            </a:r>
            <a:r>
              <a:rPr lang="es-MX" sz="3000" dirty="0"/>
              <a:t>. La estrategia de siembra (C) obtuvo un 6%, 2% y 6% más que (A) en el 1er, 2do y 3er año respectivamente, lo que la hace superior a la estrategia de referencia (A), que es la más comúnmente utilizada. La estrategia de siembra (B) igualó a (A) en el 1er año, pero quedó rezagada en el 2do (-8%) y 3er año (-3%). La estrategia C mostró un aumento del 19% en la producción de </a:t>
            </a:r>
            <a:r>
              <a:rPr lang="es-MX" sz="3000" dirty="0" err="1"/>
              <a:t>festuca</a:t>
            </a:r>
            <a:r>
              <a:rPr lang="es-MX" sz="3000" dirty="0"/>
              <a:t>, una producción equivalente de alfalfa y un aumento del 5% en el forraje total en comparación con A. En contraste, la mezcla B no mostró diferencias en la producción de </a:t>
            </a:r>
            <a:r>
              <a:rPr lang="es-MX" sz="3000" dirty="0" err="1"/>
              <a:t>festuca</a:t>
            </a:r>
            <a:r>
              <a:rPr lang="es-MX" sz="3000" dirty="0"/>
              <a:t>, una disminución del 6% en la producción de alfalfa y una disminución general en el rendimiento de forraje en comparación con A.</a:t>
            </a:r>
            <a:endParaRPr lang="es-ES" sz="3000" dirty="0"/>
          </a:p>
        </p:txBody>
      </p:sp>
      <p:grpSp>
        <p:nvGrpSpPr>
          <p:cNvPr id="9" name="Grupo 8"/>
          <p:cNvGrpSpPr/>
          <p:nvPr/>
        </p:nvGrpSpPr>
        <p:grpSpPr>
          <a:xfrm>
            <a:off x="62736" y="20210863"/>
            <a:ext cx="30600650" cy="1528285"/>
            <a:chOff x="62736" y="20090548"/>
            <a:chExt cx="30600650" cy="1528285"/>
          </a:xfrm>
        </p:grpSpPr>
        <p:sp>
          <p:nvSpPr>
            <p:cNvPr id="4" name="Rectángulo 3"/>
            <p:cNvSpPr/>
            <p:nvPr/>
          </p:nvSpPr>
          <p:spPr>
            <a:xfrm>
              <a:off x="62736" y="20178833"/>
              <a:ext cx="30600650" cy="1440000"/>
            </a:xfrm>
            <a:prstGeom prst="rect">
              <a:avLst/>
            </a:prstGeom>
            <a:solidFill>
              <a:srgbClr val="A76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rgbClr val="0070C0"/>
                </a:solidFill>
              </a:endParaRP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90126" y="20159525"/>
              <a:ext cx="5175515" cy="1444755"/>
            </a:xfrm>
            <a:prstGeom prst="rect">
              <a:avLst/>
            </a:prstGeom>
          </p:spPr>
        </p:pic>
        <p:sp>
          <p:nvSpPr>
            <p:cNvPr id="44" name="CuadroTexto 43"/>
            <p:cNvSpPr txBox="1"/>
            <p:nvPr/>
          </p:nvSpPr>
          <p:spPr>
            <a:xfrm>
              <a:off x="131174" y="20090548"/>
              <a:ext cx="13020436" cy="1477328"/>
            </a:xfrm>
            <a:prstGeom prst="rect">
              <a:avLst/>
            </a:prstGeom>
            <a:noFill/>
          </p:spPr>
          <p:txBody>
            <a:bodyPr wrap="square" rtlCol="0">
              <a:spAutoFit/>
            </a:bodyPr>
            <a:lstStyle/>
            <a:p>
              <a:r>
                <a:rPr lang="es-ES" sz="4500" b="1" dirty="0">
                  <a:solidFill>
                    <a:schemeClr val="bg1"/>
                  </a:solidFill>
                </a:rPr>
                <a:t>Mejoramiento Genético y Producción de </a:t>
              </a:r>
            </a:p>
            <a:p>
              <a:r>
                <a:rPr lang="es-ES" sz="4500" b="1" dirty="0">
                  <a:solidFill>
                    <a:schemeClr val="bg1"/>
                  </a:solidFill>
                </a:rPr>
                <a:t>Semillas de Forrajeras</a:t>
              </a:r>
            </a:p>
          </p:txBody>
        </p:sp>
      </p:grpSp>
      <p:pic>
        <p:nvPicPr>
          <p:cNvPr id="10" name="Imagen 9"/>
          <p:cNvPicPr>
            <a:picLocks noChangeAspect="1"/>
          </p:cNvPicPr>
          <p:nvPr/>
        </p:nvPicPr>
        <p:blipFill>
          <a:blip r:embed="rId6"/>
          <a:stretch>
            <a:fillRect/>
          </a:stretch>
        </p:blipFill>
        <p:spPr>
          <a:xfrm>
            <a:off x="62736" y="789511"/>
            <a:ext cx="3225064" cy="1908213"/>
          </a:xfrm>
          <a:prstGeom prst="rect">
            <a:avLst/>
          </a:prstGeom>
        </p:spPr>
      </p:pic>
      <p:sp>
        <p:nvSpPr>
          <p:cNvPr id="7" name="Subtítulo 2">
            <a:extLst>
              <a:ext uri="{FF2B5EF4-FFF2-40B4-BE49-F238E27FC236}">
                <a16:creationId xmlns:a16="http://schemas.microsoft.com/office/drawing/2014/main" id="{C9847A37-0771-F387-00FE-02433A959E0F}"/>
              </a:ext>
            </a:extLst>
          </p:cNvPr>
          <p:cNvSpPr txBox="1">
            <a:spLocks/>
          </p:cNvSpPr>
          <p:nvPr/>
        </p:nvSpPr>
        <p:spPr>
          <a:xfrm>
            <a:off x="17487628" y="1668330"/>
            <a:ext cx="12860770" cy="1563559"/>
          </a:xfrm>
          <a:prstGeom prst="rect">
            <a:avLst/>
          </a:prstGeom>
        </p:spPr>
        <p:txBody>
          <a:bodyPr vert="horz" lIns="91440" tIns="45720" rIns="91440" bIns="45720" rtlCol="0">
            <a:noAutofit/>
          </a:bodyPr>
          <a:lstStyle>
            <a:lvl1pPr marL="0" indent="0" algn="ctr" defTabSz="2879903" rtl="0" eaLnBrk="1" latinLnBrk="0" hangingPunct="1">
              <a:lnSpc>
                <a:spcPct val="90000"/>
              </a:lnSpc>
              <a:spcBef>
                <a:spcPts val="3150"/>
              </a:spcBef>
              <a:buFont typeface="Arial" panose="020B0604020202020204" pitchFamily="34" charset="0"/>
              <a:buNone/>
              <a:defRPr sz="7559" kern="1200">
                <a:solidFill>
                  <a:schemeClr val="tx1"/>
                </a:solidFill>
                <a:latin typeface="+mn-lt"/>
                <a:ea typeface="+mn-ea"/>
                <a:cs typeface="+mn-cs"/>
              </a:defRPr>
            </a:lvl1pPr>
            <a:lvl2pPr marL="1439951" indent="0" algn="ctr" defTabSz="2879903" rtl="0" eaLnBrk="1" latinLnBrk="0" hangingPunct="1">
              <a:lnSpc>
                <a:spcPct val="90000"/>
              </a:lnSpc>
              <a:spcBef>
                <a:spcPts val="1575"/>
              </a:spcBef>
              <a:buFont typeface="Arial" panose="020B0604020202020204" pitchFamily="34" charset="0"/>
              <a:buNone/>
              <a:defRPr sz="6299" kern="1200">
                <a:solidFill>
                  <a:schemeClr val="tx1"/>
                </a:solidFill>
                <a:latin typeface="+mn-lt"/>
                <a:ea typeface="+mn-ea"/>
                <a:cs typeface="+mn-cs"/>
              </a:defRPr>
            </a:lvl2pPr>
            <a:lvl3pPr marL="2879903" indent="0" algn="ctr" defTabSz="2879903" rtl="0" eaLnBrk="1" latinLnBrk="0" hangingPunct="1">
              <a:lnSpc>
                <a:spcPct val="90000"/>
              </a:lnSpc>
              <a:spcBef>
                <a:spcPts val="1575"/>
              </a:spcBef>
              <a:buFont typeface="Arial" panose="020B0604020202020204" pitchFamily="34" charset="0"/>
              <a:buNone/>
              <a:defRPr sz="5669" kern="1200">
                <a:solidFill>
                  <a:schemeClr val="tx1"/>
                </a:solidFill>
                <a:latin typeface="+mn-lt"/>
                <a:ea typeface="+mn-ea"/>
                <a:cs typeface="+mn-cs"/>
              </a:defRPr>
            </a:lvl3pPr>
            <a:lvl4pPr marL="4319854" indent="0" algn="ctr" defTabSz="2879903" rtl="0" eaLnBrk="1" latinLnBrk="0" hangingPunct="1">
              <a:lnSpc>
                <a:spcPct val="90000"/>
              </a:lnSpc>
              <a:spcBef>
                <a:spcPts val="1575"/>
              </a:spcBef>
              <a:buFont typeface="Arial" panose="020B0604020202020204" pitchFamily="34" charset="0"/>
              <a:buNone/>
              <a:defRPr sz="5039" kern="1200">
                <a:solidFill>
                  <a:schemeClr val="tx1"/>
                </a:solidFill>
                <a:latin typeface="+mn-lt"/>
                <a:ea typeface="+mn-ea"/>
                <a:cs typeface="+mn-cs"/>
              </a:defRPr>
            </a:lvl4pPr>
            <a:lvl5pPr marL="5759806" indent="0" algn="ctr" defTabSz="2879903" rtl="0" eaLnBrk="1" latinLnBrk="0" hangingPunct="1">
              <a:lnSpc>
                <a:spcPct val="90000"/>
              </a:lnSpc>
              <a:spcBef>
                <a:spcPts val="1575"/>
              </a:spcBef>
              <a:buFont typeface="Arial" panose="020B0604020202020204" pitchFamily="34" charset="0"/>
              <a:buNone/>
              <a:defRPr sz="5039" kern="1200">
                <a:solidFill>
                  <a:schemeClr val="tx1"/>
                </a:solidFill>
                <a:latin typeface="+mn-lt"/>
                <a:ea typeface="+mn-ea"/>
                <a:cs typeface="+mn-cs"/>
              </a:defRPr>
            </a:lvl5pPr>
            <a:lvl6pPr marL="7199757" indent="0" algn="ctr" defTabSz="2879903" rtl="0" eaLnBrk="1" latinLnBrk="0" hangingPunct="1">
              <a:lnSpc>
                <a:spcPct val="90000"/>
              </a:lnSpc>
              <a:spcBef>
                <a:spcPts val="1575"/>
              </a:spcBef>
              <a:buFont typeface="Arial" panose="020B0604020202020204" pitchFamily="34" charset="0"/>
              <a:buNone/>
              <a:defRPr sz="5039" kern="1200">
                <a:solidFill>
                  <a:schemeClr val="tx1"/>
                </a:solidFill>
                <a:latin typeface="+mn-lt"/>
                <a:ea typeface="+mn-ea"/>
                <a:cs typeface="+mn-cs"/>
              </a:defRPr>
            </a:lvl6pPr>
            <a:lvl7pPr marL="8639708" indent="0" algn="ctr" defTabSz="2879903" rtl="0" eaLnBrk="1" latinLnBrk="0" hangingPunct="1">
              <a:lnSpc>
                <a:spcPct val="90000"/>
              </a:lnSpc>
              <a:spcBef>
                <a:spcPts val="1575"/>
              </a:spcBef>
              <a:buFont typeface="Arial" panose="020B0604020202020204" pitchFamily="34" charset="0"/>
              <a:buNone/>
              <a:defRPr sz="5039" kern="1200">
                <a:solidFill>
                  <a:schemeClr val="tx1"/>
                </a:solidFill>
                <a:latin typeface="+mn-lt"/>
                <a:ea typeface="+mn-ea"/>
                <a:cs typeface="+mn-cs"/>
              </a:defRPr>
            </a:lvl7pPr>
            <a:lvl8pPr marL="10079660" indent="0" algn="ctr" defTabSz="2879903" rtl="0" eaLnBrk="1" latinLnBrk="0" hangingPunct="1">
              <a:lnSpc>
                <a:spcPct val="90000"/>
              </a:lnSpc>
              <a:spcBef>
                <a:spcPts val="1575"/>
              </a:spcBef>
              <a:buFont typeface="Arial" panose="020B0604020202020204" pitchFamily="34" charset="0"/>
              <a:buNone/>
              <a:defRPr sz="5039" kern="1200">
                <a:solidFill>
                  <a:schemeClr val="tx1"/>
                </a:solidFill>
                <a:latin typeface="+mn-lt"/>
                <a:ea typeface="+mn-ea"/>
                <a:cs typeface="+mn-cs"/>
              </a:defRPr>
            </a:lvl8pPr>
            <a:lvl9pPr marL="11519611" indent="0" algn="ctr" defTabSz="2879903" rtl="0" eaLnBrk="1" latinLnBrk="0" hangingPunct="1">
              <a:lnSpc>
                <a:spcPct val="90000"/>
              </a:lnSpc>
              <a:spcBef>
                <a:spcPts val="1575"/>
              </a:spcBef>
              <a:buFont typeface="Arial" panose="020B0604020202020204" pitchFamily="34" charset="0"/>
              <a:buNone/>
              <a:defRPr sz="5039" kern="1200">
                <a:solidFill>
                  <a:schemeClr val="tx1"/>
                </a:solidFill>
                <a:latin typeface="+mn-lt"/>
                <a:ea typeface="+mn-ea"/>
                <a:cs typeface="+mn-cs"/>
              </a:defRPr>
            </a:lvl9pPr>
          </a:lstStyle>
          <a:p>
            <a:pPr marL="457200" indent="-457200" algn="just">
              <a:lnSpc>
                <a:spcPct val="100000"/>
              </a:lnSpc>
              <a:spcBef>
                <a:spcPts val="200"/>
              </a:spcBef>
            </a:pPr>
            <a:r>
              <a:rPr lang="es-ES" sz="3100" dirty="0">
                <a:solidFill>
                  <a:schemeClr val="bg1"/>
                </a:solidFill>
              </a:rPr>
              <a:t>1. Instituto Nacional de Investigación Agropecuaria, Ruta 50-Km 11, Colonia, Uruguay.</a:t>
            </a:r>
          </a:p>
          <a:p>
            <a:pPr algn="just">
              <a:lnSpc>
                <a:spcPct val="100000"/>
              </a:lnSpc>
              <a:spcBef>
                <a:spcPts val="200"/>
              </a:spcBef>
            </a:pPr>
            <a:r>
              <a:rPr lang="es-ES" sz="3100" dirty="0">
                <a:solidFill>
                  <a:schemeClr val="bg1"/>
                </a:solidFill>
              </a:rPr>
              <a:t>2. PGG </a:t>
            </a:r>
            <a:r>
              <a:rPr lang="es-ES" sz="3100" dirty="0" err="1">
                <a:solidFill>
                  <a:schemeClr val="bg1"/>
                </a:solidFill>
              </a:rPr>
              <a:t>Wrightson</a:t>
            </a:r>
            <a:r>
              <a:rPr lang="es-ES" sz="3100" dirty="0">
                <a:solidFill>
                  <a:schemeClr val="bg1"/>
                </a:solidFill>
              </a:rPr>
              <a:t> </a:t>
            </a:r>
            <a:r>
              <a:rPr lang="es-ES" sz="3100" dirty="0" err="1">
                <a:solidFill>
                  <a:schemeClr val="bg1"/>
                </a:solidFill>
              </a:rPr>
              <a:t>Seeds</a:t>
            </a:r>
            <a:r>
              <a:rPr lang="es-ES" sz="3100" dirty="0">
                <a:solidFill>
                  <a:schemeClr val="bg1"/>
                </a:solidFill>
              </a:rPr>
              <a:t> Uruguay.</a:t>
            </a:r>
          </a:p>
        </p:txBody>
      </p:sp>
      <p:pic>
        <p:nvPicPr>
          <p:cNvPr id="15" name="Imagen 14">
            <a:extLst>
              <a:ext uri="{FF2B5EF4-FFF2-40B4-BE49-F238E27FC236}">
                <a16:creationId xmlns:a16="http://schemas.microsoft.com/office/drawing/2014/main" id="{3FC39F3F-A995-E1CB-0B55-1EF8D4B3C4C2}"/>
              </a:ext>
            </a:extLst>
          </p:cNvPr>
          <p:cNvPicPr>
            <a:picLocks noChangeAspect="1"/>
          </p:cNvPicPr>
          <p:nvPr/>
        </p:nvPicPr>
        <p:blipFill rotWithShape="1">
          <a:blip r:embed="rId7"/>
          <a:srcRect l="1811" t="11651" r="85548" b="82773"/>
          <a:stretch/>
        </p:blipFill>
        <p:spPr>
          <a:xfrm>
            <a:off x="27590785" y="2235615"/>
            <a:ext cx="2733550" cy="894459"/>
          </a:xfrm>
          <a:prstGeom prst="rect">
            <a:avLst/>
          </a:prstGeom>
        </p:spPr>
      </p:pic>
      <p:pic>
        <p:nvPicPr>
          <p:cNvPr id="16" name="Imagen 15">
            <a:extLst>
              <a:ext uri="{FF2B5EF4-FFF2-40B4-BE49-F238E27FC236}">
                <a16:creationId xmlns:a16="http://schemas.microsoft.com/office/drawing/2014/main" id="{8CDB39DE-211A-14D0-419C-900DD223AE13}"/>
              </a:ext>
            </a:extLst>
          </p:cNvPr>
          <p:cNvPicPr>
            <a:picLocks noChangeAspect="1"/>
          </p:cNvPicPr>
          <p:nvPr/>
        </p:nvPicPr>
        <p:blipFill rotWithShape="1">
          <a:blip r:embed="rId8"/>
          <a:srcRect l="15709" t="19201" r="16526" b="16138"/>
          <a:stretch/>
        </p:blipFill>
        <p:spPr>
          <a:xfrm>
            <a:off x="25495115" y="2240986"/>
            <a:ext cx="1837624" cy="986323"/>
          </a:xfrm>
          <a:prstGeom prst="rect">
            <a:avLst/>
          </a:prstGeom>
        </p:spPr>
      </p:pic>
      <p:sp>
        <p:nvSpPr>
          <p:cNvPr id="47" name="CuadroTexto 46">
            <a:extLst>
              <a:ext uri="{FF2B5EF4-FFF2-40B4-BE49-F238E27FC236}">
                <a16:creationId xmlns:a16="http://schemas.microsoft.com/office/drawing/2014/main" id="{CC0227A3-6DE6-14B7-F3AE-862011B0BAD8}"/>
              </a:ext>
            </a:extLst>
          </p:cNvPr>
          <p:cNvSpPr txBox="1">
            <a:spLocks/>
          </p:cNvSpPr>
          <p:nvPr/>
        </p:nvSpPr>
        <p:spPr>
          <a:xfrm>
            <a:off x="18101053" y="3416479"/>
            <a:ext cx="12386597" cy="7587179"/>
          </a:xfrm>
          <a:prstGeom prst="rect">
            <a:avLst/>
          </a:prstGeom>
          <a:noFill/>
        </p:spPr>
        <p:txBody>
          <a:bodyPr wrap="square" rtlCol="0">
            <a:noAutofit/>
          </a:bodyPr>
          <a:lstStyle/>
          <a:p>
            <a:pPr algn="just"/>
            <a:r>
              <a:rPr lang="es-MX" sz="3000" dirty="0"/>
              <a:t>Las cifras totales de producción fueron de 46.347 para C, 42.431 para B y 44.318 para A (Figura 1).</a:t>
            </a:r>
          </a:p>
          <a:p>
            <a:pPr algn="just"/>
            <a:r>
              <a:rPr lang="es-MX" sz="3000" dirty="0"/>
              <a:t>Se observa la mayor producción de forraje en la estrategia C permitiendo la mejor complementariedad de la </a:t>
            </a:r>
            <a:r>
              <a:rPr lang="es-MX" sz="3000" dirty="0" err="1"/>
              <a:t>festuca</a:t>
            </a:r>
            <a:r>
              <a:rPr lang="es-MX" sz="3000" dirty="0"/>
              <a:t> (33% de C sobre A y B). La estrategia B y A tiene igual complementariedad. La producción de </a:t>
            </a:r>
            <a:r>
              <a:rPr lang="es-MX" sz="3000" dirty="0" err="1"/>
              <a:t>festuca</a:t>
            </a:r>
            <a:r>
              <a:rPr lang="es-MX" sz="3000" dirty="0"/>
              <a:t> en el 1er y 3er año de vida para C fue clave en la producción total acumulada. La </a:t>
            </a:r>
            <a:r>
              <a:rPr lang="es-MX" sz="3000" dirty="0" err="1"/>
              <a:t>festuca</a:t>
            </a:r>
            <a:r>
              <a:rPr lang="es-MX" sz="3000" dirty="0"/>
              <a:t> (IGP5), incrementa el aporte de la mezcla en invierno (45% en promedio) y permite en primavera-verano que la alfalfa exprese su producción (17% </a:t>
            </a:r>
            <a:r>
              <a:rPr lang="es-MX" sz="3000" dirty="0" err="1"/>
              <a:t>festuca</a:t>
            </a:r>
            <a:r>
              <a:rPr lang="es-MX" sz="3000" dirty="0"/>
              <a:t>).</a:t>
            </a:r>
            <a:endParaRPr lang="es-ES" sz="3000" dirty="0"/>
          </a:p>
        </p:txBody>
      </p:sp>
      <p:sp>
        <p:nvSpPr>
          <p:cNvPr id="49" name="CuadroTexto 48">
            <a:extLst>
              <a:ext uri="{FF2B5EF4-FFF2-40B4-BE49-F238E27FC236}">
                <a16:creationId xmlns:a16="http://schemas.microsoft.com/office/drawing/2014/main" id="{5413C7C8-0605-482B-A7FC-A4380F6DEFAF}"/>
              </a:ext>
            </a:extLst>
          </p:cNvPr>
          <p:cNvSpPr txBox="1"/>
          <p:nvPr/>
        </p:nvSpPr>
        <p:spPr>
          <a:xfrm>
            <a:off x="18117994" y="17812229"/>
            <a:ext cx="12134152" cy="2400657"/>
          </a:xfrm>
          <a:prstGeom prst="rect">
            <a:avLst/>
          </a:prstGeom>
          <a:noFill/>
        </p:spPr>
        <p:txBody>
          <a:bodyPr wrap="square">
            <a:spAutoFit/>
          </a:bodyPr>
          <a:lstStyle/>
          <a:p>
            <a:pPr algn="just"/>
            <a:r>
              <a:rPr lang="es-UY" sz="3000" dirty="0"/>
              <a:t>Las estrategias de siembra evaluadas obtuvieron elevadas producciones. La estrategia C se destaca sobre las demás en </a:t>
            </a:r>
            <a:r>
              <a:rPr lang="es-UY" sz="3000" dirty="0" err="1"/>
              <a:t>festuca</a:t>
            </a:r>
            <a:r>
              <a:rPr lang="es-UY" sz="3000" dirty="0"/>
              <a:t> y logra la mayor producción total. La </a:t>
            </a:r>
            <a:r>
              <a:rPr lang="es-UY" sz="3000" dirty="0" err="1"/>
              <a:t>festuca</a:t>
            </a:r>
            <a:r>
              <a:rPr lang="es-UY" sz="3000" dirty="0"/>
              <a:t> IGP5 aporta un 31% del forraje total, acentuando producción en otoño-invierno y posibilitando a través de la complementariedad que  no se afecte el potencial de ambas especies.</a:t>
            </a:r>
          </a:p>
        </p:txBody>
      </p:sp>
      <p:sp>
        <p:nvSpPr>
          <p:cNvPr id="50" name="CuadroTexto 49">
            <a:extLst>
              <a:ext uri="{FF2B5EF4-FFF2-40B4-BE49-F238E27FC236}">
                <a16:creationId xmlns:a16="http://schemas.microsoft.com/office/drawing/2014/main" id="{A70BDC1A-8483-29EA-E6D7-08DEA204F899}"/>
              </a:ext>
            </a:extLst>
          </p:cNvPr>
          <p:cNvSpPr txBox="1">
            <a:spLocks/>
          </p:cNvSpPr>
          <p:nvPr/>
        </p:nvSpPr>
        <p:spPr>
          <a:xfrm>
            <a:off x="18185055" y="14383775"/>
            <a:ext cx="8212229" cy="2336385"/>
          </a:xfrm>
          <a:prstGeom prst="rect">
            <a:avLst/>
          </a:prstGeom>
          <a:noFill/>
        </p:spPr>
        <p:txBody>
          <a:bodyPr wrap="square" rtlCol="0">
            <a:noAutofit/>
          </a:bodyPr>
          <a:lstStyle/>
          <a:p>
            <a:pPr algn="just"/>
            <a:r>
              <a:rPr lang="es-MX" sz="3000" b="1" dirty="0"/>
              <a:t>Figura 1:</a:t>
            </a:r>
            <a:r>
              <a:rPr lang="es-MX" sz="3000" dirty="0"/>
              <a:t> Forraje acumulado de 3 años para </a:t>
            </a:r>
            <a:r>
              <a:rPr lang="es-MX" sz="3000" dirty="0" err="1"/>
              <a:t>festuca</a:t>
            </a:r>
            <a:r>
              <a:rPr lang="es-MX" sz="3000" dirty="0"/>
              <a:t>, alfalfa y el total de la mezcla para las diferentes estrategias de siembra.</a:t>
            </a:r>
          </a:p>
          <a:p>
            <a:pPr algn="just"/>
            <a:r>
              <a:rPr lang="es-MX" sz="2000" b="1" dirty="0"/>
              <a:t>Letras distintas de igual tipo y formato en la misma línea, indican diferencias significativas (p&lt;0,05).</a:t>
            </a:r>
            <a:endParaRPr lang="es-ES" sz="3000" dirty="0"/>
          </a:p>
        </p:txBody>
      </p:sp>
      <p:pic>
        <p:nvPicPr>
          <p:cNvPr id="52" name="Imagen 51" descr="Imagen que contiene exterior, pasto, árbol, flor&#10;&#10;Descripción generada automáticamente">
            <a:extLst>
              <a:ext uri="{FF2B5EF4-FFF2-40B4-BE49-F238E27FC236}">
                <a16:creationId xmlns:a16="http://schemas.microsoft.com/office/drawing/2014/main" id="{251D832E-F586-C65B-3E96-25659CE9E7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65725" y="7380446"/>
            <a:ext cx="3741188" cy="3686665"/>
          </a:xfrm>
          <a:prstGeom prst="rect">
            <a:avLst/>
          </a:prstGeom>
        </p:spPr>
      </p:pic>
      <p:pic>
        <p:nvPicPr>
          <p:cNvPr id="54" name="Imagen 53" descr="Planta verde en el pasto&#10;&#10;Descripción generada automáticamente">
            <a:extLst>
              <a:ext uri="{FF2B5EF4-FFF2-40B4-BE49-F238E27FC236}">
                <a16:creationId xmlns:a16="http://schemas.microsoft.com/office/drawing/2014/main" id="{39C54553-B74E-78B3-A643-6D12E372DB7A}"/>
              </a:ext>
            </a:extLst>
          </p:cNvPr>
          <p:cNvPicPr>
            <a:picLocks noChangeAspect="1"/>
          </p:cNvPicPr>
          <p:nvPr/>
        </p:nvPicPr>
        <p:blipFill rotWithShape="1">
          <a:blip r:embed="rId10">
            <a:extLst>
              <a:ext uri="{28A0092B-C50C-407E-A947-70E740481C1C}">
                <a14:useLocalDpi xmlns:a14="http://schemas.microsoft.com/office/drawing/2010/main" val="0"/>
              </a:ext>
            </a:extLst>
          </a:blip>
          <a:srcRect t="15883"/>
          <a:stretch/>
        </p:blipFill>
        <p:spPr>
          <a:xfrm>
            <a:off x="26542484" y="12207639"/>
            <a:ext cx="3719063" cy="3805948"/>
          </a:xfrm>
          <a:prstGeom prst="rect">
            <a:avLst/>
          </a:prstGeom>
        </p:spPr>
      </p:pic>
      <p:sp>
        <p:nvSpPr>
          <p:cNvPr id="55" name="CuadroTexto 54">
            <a:extLst>
              <a:ext uri="{FF2B5EF4-FFF2-40B4-BE49-F238E27FC236}">
                <a16:creationId xmlns:a16="http://schemas.microsoft.com/office/drawing/2014/main" id="{CBC98885-AAF9-3B18-2FA7-CC36862A860D}"/>
              </a:ext>
            </a:extLst>
          </p:cNvPr>
          <p:cNvSpPr txBox="1">
            <a:spLocks/>
          </p:cNvSpPr>
          <p:nvPr/>
        </p:nvSpPr>
        <p:spPr>
          <a:xfrm>
            <a:off x="27165962" y="11262543"/>
            <a:ext cx="2672354" cy="593818"/>
          </a:xfrm>
          <a:prstGeom prst="rect">
            <a:avLst/>
          </a:prstGeom>
          <a:noFill/>
        </p:spPr>
        <p:txBody>
          <a:bodyPr wrap="square" rtlCol="0">
            <a:noAutofit/>
          </a:bodyPr>
          <a:lstStyle/>
          <a:p>
            <a:pPr algn="ctr"/>
            <a:r>
              <a:rPr lang="es-MX" sz="3000" b="1" dirty="0"/>
              <a:t>Estrategia Siembra “C”</a:t>
            </a:r>
            <a:endParaRPr lang="es-ES" sz="3000" dirty="0"/>
          </a:p>
        </p:txBody>
      </p:sp>
      <p:sp>
        <p:nvSpPr>
          <p:cNvPr id="56" name="CuadroTexto 55">
            <a:extLst>
              <a:ext uri="{FF2B5EF4-FFF2-40B4-BE49-F238E27FC236}">
                <a16:creationId xmlns:a16="http://schemas.microsoft.com/office/drawing/2014/main" id="{DBEB4124-719B-1551-0503-495E53B10F96}"/>
              </a:ext>
            </a:extLst>
          </p:cNvPr>
          <p:cNvSpPr txBox="1">
            <a:spLocks/>
          </p:cNvSpPr>
          <p:nvPr/>
        </p:nvSpPr>
        <p:spPr>
          <a:xfrm>
            <a:off x="27705113" y="15245482"/>
            <a:ext cx="2102570" cy="593818"/>
          </a:xfrm>
          <a:prstGeom prst="rect">
            <a:avLst/>
          </a:prstGeom>
          <a:solidFill>
            <a:schemeClr val="accent2"/>
          </a:solidFill>
        </p:spPr>
        <p:txBody>
          <a:bodyPr wrap="square" rtlCol="0">
            <a:noAutofit/>
          </a:bodyPr>
          <a:lstStyle/>
          <a:p>
            <a:pPr algn="ctr"/>
            <a:r>
              <a:rPr lang="es-MX" sz="3000" b="1" dirty="0"/>
              <a:t>15/06/23</a:t>
            </a:r>
            <a:endParaRPr lang="es-ES" sz="3000" dirty="0"/>
          </a:p>
        </p:txBody>
      </p:sp>
      <p:sp>
        <p:nvSpPr>
          <p:cNvPr id="57" name="CuadroTexto 56">
            <a:extLst>
              <a:ext uri="{FF2B5EF4-FFF2-40B4-BE49-F238E27FC236}">
                <a16:creationId xmlns:a16="http://schemas.microsoft.com/office/drawing/2014/main" id="{B8851B56-BB91-DC9A-2DB0-B556668FA9E0}"/>
              </a:ext>
            </a:extLst>
          </p:cNvPr>
          <p:cNvSpPr txBox="1">
            <a:spLocks/>
          </p:cNvSpPr>
          <p:nvPr/>
        </p:nvSpPr>
        <p:spPr>
          <a:xfrm>
            <a:off x="26719502" y="10376497"/>
            <a:ext cx="2102570" cy="593818"/>
          </a:xfrm>
          <a:prstGeom prst="rect">
            <a:avLst/>
          </a:prstGeom>
          <a:solidFill>
            <a:schemeClr val="accent2"/>
          </a:solidFill>
        </p:spPr>
        <p:txBody>
          <a:bodyPr wrap="square" rtlCol="0">
            <a:noAutofit/>
          </a:bodyPr>
          <a:lstStyle/>
          <a:p>
            <a:pPr algn="ctr"/>
            <a:r>
              <a:rPr lang="es-MX" sz="3000" b="1" dirty="0"/>
              <a:t>15/07/21</a:t>
            </a:r>
            <a:endParaRPr lang="es-ES" sz="3000" dirty="0"/>
          </a:p>
        </p:txBody>
      </p:sp>
      <p:sp>
        <p:nvSpPr>
          <p:cNvPr id="25" name="CuadroTexto 24">
            <a:extLst>
              <a:ext uri="{FF2B5EF4-FFF2-40B4-BE49-F238E27FC236}">
                <a16:creationId xmlns:a16="http://schemas.microsoft.com/office/drawing/2014/main" id="{9E15E215-9BB9-5E4C-523B-8E1492F7F206}"/>
              </a:ext>
            </a:extLst>
          </p:cNvPr>
          <p:cNvSpPr txBox="1">
            <a:spLocks/>
          </p:cNvSpPr>
          <p:nvPr/>
        </p:nvSpPr>
        <p:spPr>
          <a:xfrm>
            <a:off x="19404901" y="13222232"/>
            <a:ext cx="4378132" cy="595936"/>
          </a:xfrm>
          <a:prstGeom prst="rect">
            <a:avLst/>
          </a:prstGeom>
          <a:noFill/>
        </p:spPr>
        <p:txBody>
          <a:bodyPr wrap="square" rtlCol="0">
            <a:noAutofit/>
          </a:bodyPr>
          <a:lstStyle/>
          <a:p>
            <a:pPr algn="ctr"/>
            <a:r>
              <a:rPr lang="es-MX" sz="2800" dirty="0"/>
              <a:t>Estrategia Siembra</a:t>
            </a:r>
            <a:endParaRPr lang="es-ES" sz="2800" dirty="0"/>
          </a:p>
        </p:txBody>
      </p:sp>
    </p:spTree>
    <p:extLst>
      <p:ext uri="{BB962C8B-B14F-4D97-AF65-F5344CB8AC3E}">
        <p14:creationId xmlns:p14="http://schemas.microsoft.com/office/powerpoint/2010/main" val="322377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6EDF42-E57D-43D6-8B74-C968471B74EB}"/>
              </a:ext>
            </a:extLst>
          </p:cNvPr>
          <p:cNvSpPr>
            <a:spLocks noGrp="1"/>
          </p:cNvSpPr>
          <p:nvPr>
            <p:ph type="ctrTitle"/>
          </p:nvPr>
        </p:nvSpPr>
        <p:spPr/>
        <p:txBody>
          <a:bodyPr/>
          <a:lstStyle/>
          <a:p>
            <a:endParaRPr lang="es-UY"/>
          </a:p>
        </p:txBody>
      </p:sp>
      <p:sp>
        <p:nvSpPr>
          <p:cNvPr id="3" name="Subtítulo 2">
            <a:extLst>
              <a:ext uri="{FF2B5EF4-FFF2-40B4-BE49-F238E27FC236}">
                <a16:creationId xmlns:a16="http://schemas.microsoft.com/office/drawing/2014/main" id="{AF385235-4474-45FC-A1EE-6B827FC0C1BE}"/>
              </a:ext>
            </a:extLst>
          </p:cNvPr>
          <p:cNvSpPr>
            <a:spLocks noGrp="1"/>
          </p:cNvSpPr>
          <p:nvPr>
            <p:ph type="subTitle" idx="1"/>
          </p:nvPr>
        </p:nvSpPr>
        <p:spPr/>
        <p:txBody>
          <a:bodyPr/>
          <a:lstStyle/>
          <a:p>
            <a:endParaRPr lang="es-UY"/>
          </a:p>
        </p:txBody>
      </p:sp>
      <p:pic>
        <p:nvPicPr>
          <p:cNvPr id="4" name="Imagen 3">
            <a:extLst>
              <a:ext uri="{FF2B5EF4-FFF2-40B4-BE49-F238E27FC236}">
                <a16:creationId xmlns:a16="http://schemas.microsoft.com/office/drawing/2014/main" id="{2EAEB87F-ABDE-9D3A-2B70-45E8B2E34FA0}"/>
              </a:ext>
            </a:extLst>
          </p:cNvPr>
          <p:cNvPicPr>
            <a:picLocks noChangeAspect="1"/>
          </p:cNvPicPr>
          <p:nvPr/>
        </p:nvPicPr>
        <p:blipFill>
          <a:blip r:embed="rId2"/>
          <a:stretch>
            <a:fillRect/>
          </a:stretch>
        </p:blipFill>
        <p:spPr>
          <a:xfrm>
            <a:off x="4520435" y="5369667"/>
            <a:ext cx="20196939" cy="11950170"/>
          </a:xfrm>
          <a:prstGeom prst="rect">
            <a:avLst/>
          </a:prstGeom>
        </p:spPr>
      </p:pic>
      <p:pic>
        <p:nvPicPr>
          <p:cNvPr id="5" name="Imagen 4">
            <a:extLst>
              <a:ext uri="{FF2B5EF4-FFF2-40B4-BE49-F238E27FC236}">
                <a16:creationId xmlns:a16="http://schemas.microsoft.com/office/drawing/2014/main" id="{4D7C54C0-6ABA-DD29-8668-3408A7015C12}"/>
              </a:ext>
            </a:extLst>
          </p:cNvPr>
          <p:cNvPicPr>
            <a:picLocks noChangeAspect="1"/>
          </p:cNvPicPr>
          <p:nvPr/>
        </p:nvPicPr>
        <p:blipFill>
          <a:blip r:embed="rId2"/>
          <a:stretch>
            <a:fillRect/>
          </a:stretch>
        </p:blipFill>
        <p:spPr>
          <a:xfrm>
            <a:off x="1099685" y="2652492"/>
            <a:ext cx="28401280" cy="16804533"/>
          </a:xfrm>
          <a:prstGeom prst="rect">
            <a:avLst/>
          </a:prstGeom>
        </p:spPr>
      </p:pic>
    </p:spTree>
    <p:extLst>
      <p:ext uri="{BB962C8B-B14F-4D97-AF65-F5344CB8AC3E}">
        <p14:creationId xmlns:p14="http://schemas.microsoft.com/office/powerpoint/2010/main" val="184150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194"/>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3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TotalTime>
  <Words>1027</Words>
  <Application>Microsoft Office PowerPoint</Application>
  <PresentationFormat>Personalizado</PresentationFormat>
  <Paragraphs>33</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Calibri</vt:lpstr>
      <vt:lpstr>Calibri Light</vt:lpstr>
      <vt:lpstr>Tema de Office</vt:lpstr>
      <vt:lpstr>Producción de forraje de mezcla de Festuca mediterránea línea experimental IGP5 en mezcla con Alfalfa, en diferentes sistemas de siembra.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Federico Miri</dc:creator>
  <cp:lastModifiedBy>Eduardo Calistro</cp:lastModifiedBy>
  <cp:revision>29</cp:revision>
  <dcterms:created xsi:type="dcterms:W3CDTF">2018-07-03T11:45:32Z</dcterms:created>
  <dcterms:modified xsi:type="dcterms:W3CDTF">2025-08-21T12:58:55Z</dcterms:modified>
</cp:coreProperties>
</file>